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0" r:id="rId4"/>
    <p:sldMasterId id="2147483741" r:id="rId5"/>
  </p:sldMasterIdLst>
  <p:notesMasterIdLst>
    <p:notesMasterId r:id="rId47"/>
  </p:notesMasterIdLst>
  <p:sldIdLst>
    <p:sldId id="784" r:id="rId6"/>
    <p:sldId id="1025" r:id="rId7"/>
    <p:sldId id="613" r:id="rId8"/>
    <p:sldId id="1023" r:id="rId9"/>
    <p:sldId id="823" r:id="rId10"/>
    <p:sldId id="2141411426" r:id="rId11"/>
    <p:sldId id="819" r:id="rId12"/>
    <p:sldId id="2141411259" r:id="rId13"/>
    <p:sldId id="2141411363" r:id="rId14"/>
    <p:sldId id="2141411361" r:id="rId15"/>
    <p:sldId id="2141411352" r:id="rId16"/>
    <p:sldId id="2141411353" r:id="rId17"/>
    <p:sldId id="2141411367" r:id="rId18"/>
    <p:sldId id="2141411368" r:id="rId19"/>
    <p:sldId id="2141411358" r:id="rId20"/>
    <p:sldId id="2141411377" r:id="rId21"/>
    <p:sldId id="2141411378" r:id="rId22"/>
    <p:sldId id="2141411434" r:id="rId23"/>
    <p:sldId id="2141411360" r:id="rId24"/>
    <p:sldId id="2141411435" r:id="rId25"/>
    <p:sldId id="1114" r:id="rId26"/>
    <p:sldId id="2141411433" r:id="rId27"/>
    <p:sldId id="822" r:id="rId28"/>
    <p:sldId id="2141411372" r:id="rId29"/>
    <p:sldId id="2141411381" r:id="rId30"/>
    <p:sldId id="738" r:id="rId31"/>
    <p:sldId id="744" r:id="rId32"/>
    <p:sldId id="2141411388" r:id="rId33"/>
    <p:sldId id="745" r:id="rId34"/>
    <p:sldId id="2141411389" r:id="rId35"/>
    <p:sldId id="2141411386" r:id="rId36"/>
    <p:sldId id="2141411379" r:id="rId37"/>
    <p:sldId id="2141411407" r:id="rId38"/>
    <p:sldId id="2141411390" r:id="rId39"/>
    <p:sldId id="2141411405" r:id="rId40"/>
    <p:sldId id="2141411432" r:id="rId41"/>
    <p:sldId id="2141411406" r:id="rId42"/>
    <p:sldId id="2141411408" r:id="rId43"/>
    <p:sldId id="2141411382" r:id="rId44"/>
    <p:sldId id="2141411425" r:id="rId45"/>
    <p:sldId id="2141411380" r:id="rId46"/>
  </p:sldIdLst>
  <p:sldSz cx="12192000" cy="6858000"/>
  <p:notesSz cx="6858000" cy="9144000"/>
  <p:embeddedFontLst>
    <p:embeddedFont>
      <p:font typeface="Abadi" panose="020B0604020104020204" pitchFamily="34" charset="0"/>
      <p:regular r:id="rId48"/>
    </p:embeddedFont>
    <p:embeddedFont>
      <p:font typeface="Myriad Pro" panose="020B0503030403090204" pitchFamily="34" charset="0"/>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torial" id="{4232B7D0-78B4-42AA-AEEA-77BBF7C61F33}">
          <p14:sldIdLst>
            <p14:sldId id="784"/>
            <p14:sldId id="1025"/>
            <p14:sldId id="613"/>
            <p14:sldId id="1023"/>
            <p14:sldId id="823"/>
            <p14:sldId id="2141411426"/>
            <p14:sldId id="819"/>
            <p14:sldId id="2141411259"/>
            <p14:sldId id="2141411363"/>
            <p14:sldId id="2141411361"/>
            <p14:sldId id="2141411352"/>
            <p14:sldId id="2141411353"/>
            <p14:sldId id="2141411367"/>
            <p14:sldId id="2141411368"/>
            <p14:sldId id="2141411358"/>
            <p14:sldId id="2141411377"/>
            <p14:sldId id="2141411378"/>
            <p14:sldId id="2141411434"/>
            <p14:sldId id="2141411360"/>
            <p14:sldId id="2141411435"/>
            <p14:sldId id="1114"/>
            <p14:sldId id="2141411433"/>
            <p14:sldId id="822"/>
            <p14:sldId id="2141411372"/>
            <p14:sldId id="2141411381"/>
            <p14:sldId id="738"/>
            <p14:sldId id="744"/>
            <p14:sldId id="2141411388"/>
            <p14:sldId id="745"/>
            <p14:sldId id="2141411389"/>
            <p14:sldId id="2141411386"/>
            <p14:sldId id="2141411379"/>
            <p14:sldId id="2141411407"/>
            <p14:sldId id="2141411390"/>
            <p14:sldId id="2141411405"/>
            <p14:sldId id="2141411432"/>
            <p14:sldId id="2141411406"/>
            <p14:sldId id="2141411408"/>
            <p14:sldId id="2141411382"/>
            <p14:sldId id="2141411425"/>
            <p14:sldId id="214141138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5BA61-6DBB-36BC-2B41-E1508688266F}" name="Valsecchi, Cecile [GPSIT]" initials="V[" userId="S::cvalsecc@its.jnj.com::35365a11-40f3-408f-8593-99423ae8de7f" providerId="AD"/>
  <p188:author id="{CCB9A8BA-019D-C5BD-13BC-423894A2336D}" name="Valsecchi, Cecile [GPSIT]" initials="VC[" userId="S::CValsecc@its.jnj.com::35365a11-40f3-408f-8593-99423ae8de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F57"/>
    <a:srgbClr val="03051A"/>
    <a:srgbClr val="F7D0B5"/>
    <a:srgbClr val="FAEBDD"/>
    <a:srgbClr val="FF0000"/>
    <a:srgbClr val="0000FF"/>
    <a:srgbClr val="FFFFFF"/>
    <a:srgbClr val="008000"/>
    <a:srgbClr val="E0EBF6"/>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B87D37-8C70-77D2-BA0E-70544ED13C39}" v="233" dt="2023-11-08T20:51:51.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rsh Kalikadien" userId="S::a.v.kalikadien_tudelft.nl#ext#@jnj.onmicrosoft.com::46ae90f3-6ae3-4adc-88e8-514207ceaf07" providerId="AD" clId="Web-{CEB87D37-8C70-77D2-BA0E-70544ED13C39}"/>
    <pc:docChg chg="addSld delSld modSld">
      <pc:chgData name="Adarsh Kalikadien" userId="S::a.v.kalikadien_tudelft.nl#ext#@jnj.onmicrosoft.com::46ae90f3-6ae3-4adc-88e8-514207ceaf07" providerId="AD" clId="Web-{CEB87D37-8C70-77D2-BA0E-70544ED13C39}" dt="2023-11-08T20:51:51.693" v="193" actId="20577"/>
      <pc:docMkLst>
        <pc:docMk/>
      </pc:docMkLst>
      <pc:sldChg chg="delSp delAnim">
        <pc:chgData name="Adarsh Kalikadien" userId="S::a.v.kalikadien_tudelft.nl#ext#@jnj.onmicrosoft.com::46ae90f3-6ae3-4adc-88e8-514207ceaf07" providerId="AD" clId="Web-{CEB87D37-8C70-77D2-BA0E-70544ED13C39}" dt="2023-11-08T20:47:03.474" v="134"/>
        <pc:sldMkLst>
          <pc:docMk/>
          <pc:sldMk cId="1743006994" sldId="777"/>
        </pc:sldMkLst>
        <pc:spChg chg="del">
          <ac:chgData name="Adarsh Kalikadien" userId="S::a.v.kalikadien_tudelft.nl#ext#@jnj.onmicrosoft.com::46ae90f3-6ae3-4adc-88e8-514207ceaf07" providerId="AD" clId="Web-{CEB87D37-8C70-77D2-BA0E-70544ED13C39}" dt="2023-11-08T20:47:03.474" v="134"/>
          <ac:spMkLst>
            <pc:docMk/>
            <pc:sldMk cId="1743006994" sldId="777"/>
            <ac:spMk id="44" creationId="{2EF34502-CF44-4F52-9778-C15CD20234B0}"/>
          </ac:spMkLst>
        </pc:spChg>
        <pc:spChg chg="del">
          <ac:chgData name="Adarsh Kalikadien" userId="S::a.v.kalikadien_tudelft.nl#ext#@jnj.onmicrosoft.com::46ae90f3-6ae3-4adc-88e8-514207ceaf07" providerId="AD" clId="Web-{CEB87D37-8C70-77D2-BA0E-70544ED13C39}" dt="2023-11-08T20:47:02.677" v="133"/>
          <ac:spMkLst>
            <pc:docMk/>
            <pc:sldMk cId="1743006994" sldId="777"/>
            <ac:spMk id="54" creationId="{809BF76F-6F52-48CA-9A42-CD79B74E814B}"/>
          </ac:spMkLst>
        </pc:spChg>
      </pc:sldChg>
      <pc:sldChg chg="modCm">
        <pc:chgData name="Adarsh Kalikadien" userId="S::a.v.kalikadien_tudelft.nl#ext#@jnj.onmicrosoft.com::46ae90f3-6ae3-4adc-88e8-514207ceaf07" providerId="AD" clId="Web-{CEB87D37-8C70-77D2-BA0E-70544ED13C39}" dt="2023-11-08T19:32:39.254" v="74"/>
        <pc:sldMkLst>
          <pc:docMk/>
          <pc:sldMk cId="2533372374" sldId="818"/>
        </pc:sldMkLst>
        <pc:extLst>
          <p:ext xmlns:p="http://schemas.openxmlformats.org/presentationml/2006/main" uri="{D6D511B9-2390-475A-947B-AFAB55BFBCF1}">
            <pc226:cmChg xmlns:pc226="http://schemas.microsoft.com/office/powerpoint/2022/06/main/command" chg="mod">
              <pc226:chgData name="Adarsh Kalikadien" userId="S::a.v.kalikadien_tudelft.nl#ext#@jnj.onmicrosoft.com::46ae90f3-6ae3-4adc-88e8-514207ceaf07" providerId="AD" clId="Web-{CEB87D37-8C70-77D2-BA0E-70544ED13C39}" dt="2023-11-08T19:32:39.254" v="74"/>
              <pc2:cmMkLst xmlns:pc2="http://schemas.microsoft.com/office/powerpoint/2019/9/main/command">
                <pc:docMk/>
                <pc:sldMk cId="2533372374" sldId="818"/>
                <pc2:cmMk id="{E4563B1F-8951-43F7-A2B5-0B44D8238AF3}"/>
              </pc2:cmMkLst>
            </pc226:cmChg>
          </p:ext>
        </pc:extLst>
      </pc:sldChg>
      <pc:sldChg chg="modSp">
        <pc:chgData name="Adarsh Kalikadien" userId="S::a.v.kalikadien_tudelft.nl#ext#@jnj.onmicrosoft.com::46ae90f3-6ae3-4adc-88e8-514207ceaf07" providerId="AD" clId="Web-{CEB87D37-8C70-77D2-BA0E-70544ED13C39}" dt="2023-11-08T20:42:54.179" v="131" actId="14100"/>
        <pc:sldMkLst>
          <pc:docMk/>
          <pc:sldMk cId="2076460141" sldId="825"/>
        </pc:sldMkLst>
        <pc:spChg chg="mod">
          <ac:chgData name="Adarsh Kalikadien" userId="S::a.v.kalikadien_tudelft.nl#ext#@jnj.onmicrosoft.com::46ae90f3-6ae3-4adc-88e8-514207ceaf07" providerId="AD" clId="Web-{CEB87D37-8C70-77D2-BA0E-70544ED13C39}" dt="2023-11-08T20:42:54.179" v="131" actId="14100"/>
          <ac:spMkLst>
            <pc:docMk/>
            <pc:sldMk cId="2076460141" sldId="825"/>
            <ac:spMk id="8" creationId="{4278ACA8-1B04-C75A-78F7-12445606A5B1}"/>
          </ac:spMkLst>
        </pc:spChg>
      </pc:sldChg>
      <pc:sldChg chg="del">
        <pc:chgData name="Adarsh Kalikadien" userId="S::a.v.kalikadien_tudelft.nl#ext#@jnj.onmicrosoft.com::46ae90f3-6ae3-4adc-88e8-514207ceaf07" providerId="AD" clId="Web-{CEB87D37-8C70-77D2-BA0E-70544ED13C39}" dt="2023-11-08T20:37:27.411" v="127"/>
        <pc:sldMkLst>
          <pc:docMk/>
          <pc:sldMk cId="187236250" sldId="833"/>
        </pc:sldMkLst>
      </pc:sldChg>
      <pc:sldChg chg="del">
        <pc:chgData name="Adarsh Kalikadien" userId="S::a.v.kalikadien_tudelft.nl#ext#@jnj.onmicrosoft.com::46ae90f3-6ae3-4adc-88e8-514207ceaf07" providerId="AD" clId="Web-{CEB87D37-8C70-77D2-BA0E-70544ED13C39}" dt="2023-11-08T20:37:23.457" v="126"/>
        <pc:sldMkLst>
          <pc:docMk/>
          <pc:sldMk cId="4233799988" sldId="834"/>
        </pc:sldMkLst>
      </pc:sldChg>
      <pc:sldChg chg="del">
        <pc:chgData name="Adarsh Kalikadien" userId="S::a.v.kalikadien_tudelft.nl#ext#@jnj.onmicrosoft.com::46ae90f3-6ae3-4adc-88e8-514207ceaf07" providerId="AD" clId="Web-{CEB87D37-8C70-77D2-BA0E-70544ED13C39}" dt="2023-11-08T20:37:23.442" v="125"/>
        <pc:sldMkLst>
          <pc:docMk/>
          <pc:sldMk cId="3334916296" sldId="841"/>
        </pc:sldMkLst>
      </pc:sldChg>
      <pc:sldChg chg="modTransition">
        <pc:chgData name="Adarsh Kalikadien" userId="S::a.v.kalikadien_tudelft.nl#ext#@jnj.onmicrosoft.com::46ae90f3-6ae3-4adc-88e8-514207ceaf07" providerId="AD" clId="Web-{CEB87D37-8C70-77D2-BA0E-70544ED13C39}" dt="2023-11-08T20:44:28.496" v="132"/>
        <pc:sldMkLst>
          <pc:docMk/>
          <pc:sldMk cId="2086350115" sldId="2141411252"/>
        </pc:sldMkLst>
      </pc:sldChg>
      <pc:sldChg chg="modSp">
        <pc:chgData name="Adarsh Kalikadien" userId="S::a.v.kalikadien_tudelft.nl#ext#@jnj.onmicrosoft.com::46ae90f3-6ae3-4adc-88e8-514207ceaf07" providerId="AD" clId="Web-{CEB87D37-8C70-77D2-BA0E-70544ED13C39}" dt="2023-11-08T20:48:52.448" v="178" actId="20577"/>
        <pc:sldMkLst>
          <pc:docMk/>
          <pc:sldMk cId="108187346" sldId="2141411273"/>
        </pc:sldMkLst>
        <pc:spChg chg="mod">
          <ac:chgData name="Adarsh Kalikadien" userId="S::a.v.kalikadien_tudelft.nl#ext#@jnj.onmicrosoft.com::46ae90f3-6ae3-4adc-88e8-514207ceaf07" providerId="AD" clId="Web-{CEB87D37-8C70-77D2-BA0E-70544ED13C39}" dt="2023-11-08T20:48:52.448" v="178" actId="20577"/>
          <ac:spMkLst>
            <pc:docMk/>
            <pc:sldMk cId="108187346" sldId="2141411273"/>
            <ac:spMk id="3" creationId="{2D910B44-7DC3-02C2-8045-4F73B8F44915}"/>
          </ac:spMkLst>
        </pc:spChg>
      </pc:sldChg>
      <pc:sldChg chg="modSp">
        <pc:chgData name="Adarsh Kalikadien" userId="S::a.v.kalikadien_tudelft.nl#ext#@jnj.onmicrosoft.com::46ae90f3-6ae3-4adc-88e8-514207ceaf07" providerId="AD" clId="Web-{CEB87D37-8C70-77D2-BA0E-70544ED13C39}" dt="2023-11-08T20:51:51.693" v="193" actId="20577"/>
        <pc:sldMkLst>
          <pc:docMk/>
          <pc:sldMk cId="2968131773" sldId="2141411278"/>
        </pc:sldMkLst>
        <pc:spChg chg="mod">
          <ac:chgData name="Adarsh Kalikadien" userId="S::a.v.kalikadien_tudelft.nl#ext#@jnj.onmicrosoft.com::46ae90f3-6ae3-4adc-88e8-514207ceaf07" providerId="AD" clId="Web-{CEB87D37-8C70-77D2-BA0E-70544ED13C39}" dt="2023-11-08T20:51:51.693" v="193" actId="20577"/>
          <ac:spMkLst>
            <pc:docMk/>
            <pc:sldMk cId="2968131773" sldId="2141411278"/>
            <ac:spMk id="3" creationId="{2D910B44-7DC3-02C2-8045-4F73B8F44915}"/>
          </ac:spMkLst>
        </pc:spChg>
      </pc:sldChg>
      <pc:sldChg chg="modSp delAnim">
        <pc:chgData name="Adarsh Kalikadien" userId="S::a.v.kalikadien_tudelft.nl#ext#@jnj.onmicrosoft.com::46ae90f3-6ae3-4adc-88e8-514207ceaf07" providerId="AD" clId="Web-{CEB87D37-8C70-77D2-BA0E-70544ED13C39}" dt="2023-11-08T20:50:36.892" v="184"/>
        <pc:sldMkLst>
          <pc:docMk/>
          <pc:sldMk cId="2980437834" sldId="2141411279"/>
        </pc:sldMkLst>
        <pc:spChg chg="mod">
          <ac:chgData name="Adarsh Kalikadien" userId="S::a.v.kalikadien_tudelft.nl#ext#@jnj.onmicrosoft.com::46ae90f3-6ae3-4adc-88e8-514207ceaf07" providerId="AD" clId="Web-{CEB87D37-8C70-77D2-BA0E-70544ED13C39}" dt="2023-11-08T20:36:58.440" v="124" actId="20577"/>
          <ac:spMkLst>
            <pc:docMk/>
            <pc:sldMk cId="2980437834" sldId="2141411279"/>
            <ac:spMk id="11" creationId="{A89DDDE4-63E4-520D-8814-F9445401AC0D}"/>
          </ac:spMkLst>
        </pc:spChg>
        <pc:spChg chg="mod">
          <ac:chgData name="Adarsh Kalikadien" userId="S::a.v.kalikadien_tudelft.nl#ext#@jnj.onmicrosoft.com::46ae90f3-6ae3-4adc-88e8-514207ceaf07" providerId="AD" clId="Web-{CEB87D37-8C70-77D2-BA0E-70544ED13C39}" dt="2023-11-08T20:36:32.220" v="122" actId="20577"/>
          <ac:spMkLst>
            <pc:docMk/>
            <pc:sldMk cId="2980437834" sldId="2141411279"/>
            <ac:spMk id="12" creationId="{3FF749C8-164B-623C-58D5-95C08EA98667}"/>
          </ac:spMkLst>
        </pc:spChg>
      </pc:sldChg>
      <pc:sldChg chg="addSp delSp modSp new mod modShow">
        <pc:chgData name="Adarsh Kalikadien" userId="S::a.v.kalikadien_tudelft.nl#ext#@jnj.onmicrosoft.com::46ae90f3-6ae3-4adc-88e8-514207ceaf07" providerId="AD" clId="Web-{CEB87D37-8C70-77D2-BA0E-70544ED13C39}" dt="2023-11-08T19:25:32.239" v="73"/>
        <pc:sldMkLst>
          <pc:docMk/>
          <pc:sldMk cId="2158232605" sldId="2141411291"/>
        </pc:sldMkLst>
        <pc:spChg chg="mod">
          <ac:chgData name="Adarsh Kalikadien" userId="S::a.v.kalikadien_tudelft.nl#ext#@jnj.onmicrosoft.com::46ae90f3-6ae3-4adc-88e8-514207ceaf07" providerId="AD" clId="Web-{CEB87D37-8C70-77D2-BA0E-70544ED13C39}" dt="2023-11-08T19:25:30.442" v="72" actId="20577"/>
          <ac:spMkLst>
            <pc:docMk/>
            <pc:sldMk cId="2158232605" sldId="2141411291"/>
            <ac:spMk id="2" creationId="{585D5D13-CC0C-B411-83B7-AA22DF309B68}"/>
          </ac:spMkLst>
        </pc:spChg>
        <pc:spChg chg="del">
          <ac:chgData name="Adarsh Kalikadien" userId="S::a.v.kalikadien_tudelft.nl#ext#@jnj.onmicrosoft.com::46ae90f3-6ae3-4adc-88e8-514207ceaf07" providerId="AD" clId="Web-{CEB87D37-8C70-77D2-BA0E-70544ED13C39}" dt="2023-11-08T19:24:36.985" v="51"/>
          <ac:spMkLst>
            <pc:docMk/>
            <pc:sldMk cId="2158232605" sldId="2141411291"/>
            <ac:spMk id="3" creationId="{DBA4C447-2B8B-F410-BA1F-850875FDC01F}"/>
          </ac:spMkLst>
        </pc:spChg>
        <pc:picChg chg="add mod ord">
          <ac:chgData name="Adarsh Kalikadien" userId="S::a.v.kalikadien_tudelft.nl#ext#@jnj.onmicrosoft.com::46ae90f3-6ae3-4adc-88e8-514207ceaf07" providerId="AD" clId="Web-{CEB87D37-8C70-77D2-BA0E-70544ED13C39}" dt="2023-11-08T19:24:45.939" v="53" actId="1076"/>
          <ac:picMkLst>
            <pc:docMk/>
            <pc:sldMk cId="2158232605" sldId="2141411291"/>
            <ac:picMk id="5" creationId="{E4780CE6-847D-B707-157E-7151A945E259}"/>
          </ac:picMkLst>
        </pc:picChg>
      </pc:sldChg>
      <pc:sldChg chg="addSp delSp modSp new mod modShow">
        <pc:chgData name="Adarsh Kalikadien" userId="S::a.v.kalikadien_tudelft.nl#ext#@jnj.onmicrosoft.com::46ae90f3-6ae3-4adc-88e8-514207ceaf07" providerId="AD" clId="Web-{CEB87D37-8C70-77D2-BA0E-70544ED13C39}" dt="2023-11-08T20:30:10.214" v="114" actId="1076"/>
        <pc:sldMkLst>
          <pc:docMk/>
          <pc:sldMk cId="2549029199" sldId="2141411292"/>
        </pc:sldMkLst>
        <pc:spChg chg="mod">
          <ac:chgData name="Adarsh Kalikadien" userId="S::a.v.kalikadien_tudelft.nl#ext#@jnj.onmicrosoft.com::46ae90f3-6ae3-4adc-88e8-514207ceaf07" providerId="AD" clId="Web-{CEB87D37-8C70-77D2-BA0E-70544ED13C39}" dt="2023-11-08T19:41:22.494" v="104" actId="20577"/>
          <ac:spMkLst>
            <pc:docMk/>
            <pc:sldMk cId="2549029199" sldId="2141411292"/>
            <ac:spMk id="2" creationId="{1AB980AE-29BD-C8B5-F2BF-F2392BEE50E4}"/>
          </ac:spMkLst>
        </pc:spChg>
        <pc:spChg chg="del">
          <ac:chgData name="Adarsh Kalikadien" userId="S::a.v.kalikadien_tudelft.nl#ext#@jnj.onmicrosoft.com::46ae90f3-6ae3-4adc-88e8-514207ceaf07" providerId="AD" clId="Web-{CEB87D37-8C70-77D2-BA0E-70544ED13C39}" dt="2023-11-08T20:28:53.788" v="106"/>
          <ac:spMkLst>
            <pc:docMk/>
            <pc:sldMk cId="2549029199" sldId="2141411292"/>
            <ac:spMk id="3" creationId="{245F5B8C-C381-34B0-FCF9-E07D9DD44356}"/>
          </ac:spMkLst>
        </pc:spChg>
        <pc:spChg chg="add del mod">
          <ac:chgData name="Adarsh Kalikadien" userId="S::a.v.kalikadien_tudelft.nl#ext#@jnj.onmicrosoft.com::46ae90f3-6ae3-4adc-88e8-514207ceaf07" providerId="AD" clId="Web-{CEB87D37-8C70-77D2-BA0E-70544ED13C39}" dt="2023-11-08T20:29:54.136" v="110"/>
          <ac:spMkLst>
            <pc:docMk/>
            <pc:sldMk cId="2549029199" sldId="2141411292"/>
            <ac:spMk id="7" creationId="{94FD9873-80B4-74E1-5397-B25B0D1034F9}"/>
          </ac:spMkLst>
        </pc:spChg>
        <pc:picChg chg="add del mod ord">
          <ac:chgData name="Adarsh Kalikadien" userId="S::a.v.kalikadien_tudelft.nl#ext#@jnj.onmicrosoft.com::46ae90f3-6ae3-4adc-88e8-514207ceaf07" providerId="AD" clId="Web-{CEB87D37-8C70-77D2-BA0E-70544ED13C39}" dt="2023-11-08T20:29:53.667" v="109"/>
          <ac:picMkLst>
            <pc:docMk/>
            <pc:sldMk cId="2549029199" sldId="2141411292"/>
            <ac:picMk id="5" creationId="{785CAF4C-52AC-4FBD-F37A-827D68B0E283}"/>
          </ac:picMkLst>
        </pc:picChg>
        <pc:picChg chg="add mod ord">
          <ac:chgData name="Adarsh Kalikadien" userId="S::a.v.kalikadien_tudelft.nl#ext#@jnj.onmicrosoft.com::46ae90f3-6ae3-4adc-88e8-514207ceaf07" providerId="AD" clId="Web-{CEB87D37-8C70-77D2-BA0E-70544ED13C39}" dt="2023-11-08T20:30:10.214" v="114" actId="1076"/>
          <ac:picMkLst>
            <pc:docMk/>
            <pc:sldMk cId="2549029199" sldId="2141411292"/>
            <ac:picMk id="8" creationId="{ED5EB89B-0B18-26EF-D62A-B8B92225957D}"/>
          </ac:picMkLst>
        </pc:picChg>
      </pc:sldChg>
    </pc:docChg>
  </pc:docChgLst>
  <pc:docChgLst>
    <pc:chgData name="Valsecchi, Cecile [GPSIT]" userId="35365a11-40f3-408f-8593-99423ae8de7f" providerId="ADAL" clId="{D7CA8589-B8FD-49AE-BA76-C2873CB55F1C}"/>
    <pc:docChg chg="undo custSel addSld modSld">
      <pc:chgData name="Valsecchi, Cecile [GPSIT]" userId="35365a11-40f3-408f-8593-99423ae8de7f" providerId="ADAL" clId="{D7CA8589-B8FD-49AE-BA76-C2873CB55F1C}" dt="2023-11-08T18:57:20.301" v="428" actId="729"/>
      <pc:docMkLst>
        <pc:docMk/>
      </pc:docMkLst>
      <pc:sldChg chg="addSp delSp modSp add mod delAnim">
        <pc:chgData name="Valsecchi, Cecile [GPSIT]" userId="35365a11-40f3-408f-8593-99423ae8de7f" providerId="ADAL" clId="{D7CA8589-B8FD-49AE-BA76-C2873CB55F1C}" dt="2023-11-08T18:42:50.148" v="407" actId="20577"/>
        <pc:sldMkLst>
          <pc:docMk/>
          <pc:sldMk cId="1877148367" sldId="2141411289"/>
        </pc:sldMkLst>
        <pc:spChg chg="del">
          <ac:chgData name="Valsecchi, Cecile [GPSIT]" userId="35365a11-40f3-408f-8593-99423ae8de7f" providerId="ADAL" clId="{D7CA8589-B8FD-49AE-BA76-C2873CB55F1C}" dt="2023-11-08T18:35:26.374" v="3" actId="478"/>
          <ac:spMkLst>
            <pc:docMk/>
            <pc:sldMk cId="1877148367" sldId="2141411289"/>
            <ac:spMk id="4" creationId="{1C8C7184-1D6C-8759-9692-F0171B24D1E5}"/>
          </ac:spMkLst>
        </pc:spChg>
        <pc:spChg chg="del">
          <ac:chgData name="Valsecchi, Cecile [GPSIT]" userId="35365a11-40f3-408f-8593-99423ae8de7f" providerId="ADAL" clId="{D7CA8589-B8FD-49AE-BA76-C2873CB55F1C}" dt="2023-11-08T18:35:27.452" v="4" actId="478"/>
          <ac:spMkLst>
            <pc:docMk/>
            <pc:sldMk cId="1877148367" sldId="2141411289"/>
            <ac:spMk id="9" creationId="{20DD502B-E116-C93F-41BB-B325D6BA0D0D}"/>
          </ac:spMkLst>
        </pc:spChg>
        <pc:spChg chg="mod">
          <ac:chgData name="Valsecchi, Cecile [GPSIT]" userId="35365a11-40f3-408f-8593-99423ae8de7f" providerId="ADAL" clId="{D7CA8589-B8FD-49AE-BA76-C2873CB55F1C}" dt="2023-11-08T18:42:50.148" v="407" actId="20577"/>
          <ac:spMkLst>
            <pc:docMk/>
            <pc:sldMk cId="1877148367" sldId="2141411289"/>
            <ac:spMk id="11" creationId="{0519D147-CD20-7D4E-3257-F6314923DE03}"/>
          </ac:spMkLst>
        </pc:spChg>
        <pc:spChg chg="add del mod">
          <ac:chgData name="Valsecchi, Cecile [GPSIT]" userId="35365a11-40f3-408f-8593-99423ae8de7f" providerId="ADAL" clId="{D7CA8589-B8FD-49AE-BA76-C2873CB55F1C}" dt="2023-11-08T18:36:39.346" v="16" actId="478"/>
          <ac:spMkLst>
            <pc:docMk/>
            <pc:sldMk cId="1877148367" sldId="2141411289"/>
            <ac:spMk id="18" creationId="{CCDE175E-D70F-C123-F6CC-2D85459074FF}"/>
          </ac:spMkLst>
        </pc:spChg>
        <pc:spChg chg="add del mod">
          <ac:chgData name="Valsecchi, Cecile [GPSIT]" userId="35365a11-40f3-408f-8593-99423ae8de7f" providerId="ADAL" clId="{D7CA8589-B8FD-49AE-BA76-C2873CB55F1C}" dt="2023-11-08T18:36:37.299" v="15" actId="478"/>
          <ac:spMkLst>
            <pc:docMk/>
            <pc:sldMk cId="1877148367" sldId="2141411289"/>
            <ac:spMk id="20" creationId="{7AB1B408-4968-CDF2-7C9F-1BFE5DB73B91}"/>
          </ac:spMkLst>
        </pc:spChg>
        <pc:spChg chg="add mod">
          <ac:chgData name="Valsecchi, Cecile [GPSIT]" userId="35365a11-40f3-408f-8593-99423ae8de7f" providerId="ADAL" clId="{D7CA8589-B8FD-49AE-BA76-C2873CB55F1C}" dt="2023-11-08T18:38:46.996" v="130" actId="1038"/>
          <ac:spMkLst>
            <pc:docMk/>
            <pc:sldMk cId="1877148367" sldId="2141411289"/>
            <ac:spMk id="26" creationId="{1C84CDF2-1574-F082-E186-CF8456EC0CF5}"/>
          </ac:spMkLst>
        </pc:spChg>
        <pc:spChg chg="add del mod">
          <ac:chgData name="Valsecchi, Cecile [GPSIT]" userId="35365a11-40f3-408f-8593-99423ae8de7f" providerId="ADAL" clId="{D7CA8589-B8FD-49AE-BA76-C2873CB55F1C}" dt="2023-11-08T18:40:31.134" v="308" actId="478"/>
          <ac:spMkLst>
            <pc:docMk/>
            <pc:sldMk cId="1877148367" sldId="2141411289"/>
            <ac:spMk id="28" creationId="{776630D9-2D0D-692C-A4EE-CFCBE9639482}"/>
          </ac:spMkLst>
        </pc:spChg>
        <pc:spChg chg="add mod">
          <ac:chgData name="Valsecchi, Cecile [GPSIT]" userId="35365a11-40f3-408f-8593-99423ae8de7f" providerId="ADAL" clId="{D7CA8589-B8FD-49AE-BA76-C2873CB55F1C}" dt="2023-11-08T18:42:09.261" v="315"/>
          <ac:spMkLst>
            <pc:docMk/>
            <pc:sldMk cId="1877148367" sldId="2141411289"/>
            <ac:spMk id="31" creationId="{543CFF31-29C5-47FE-4B25-6578E0E324C1}"/>
          </ac:spMkLst>
        </pc:spChg>
        <pc:spChg chg="del">
          <ac:chgData name="Valsecchi, Cecile [GPSIT]" userId="35365a11-40f3-408f-8593-99423ae8de7f" providerId="ADAL" clId="{D7CA8589-B8FD-49AE-BA76-C2873CB55F1C}" dt="2023-11-08T18:36:32.114" v="13" actId="478"/>
          <ac:spMkLst>
            <pc:docMk/>
            <pc:sldMk cId="1877148367" sldId="2141411289"/>
            <ac:spMk id="274" creationId="{00000000-0000-0000-0000-000000000000}"/>
          </ac:spMkLst>
        </pc:spChg>
        <pc:spChg chg="del">
          <ac:chgData name="Valsecchi, Cecile [GPSIT]" userId="35365a11-40f3-408f-8593-99423ae8de7f" providerId="ADAL" clId="{D7CA8589-B8FD-49AE-BA76-C2873CB55F1C}" dt="2023-11-08T18:36:34.284" v="14" actId="478"/>
          <ac:spMkLst>
            <pc:docMk/>
            <pc:sldMk cId="1877148367" sldId="2141411289"/>
            <ac:spMk id="278" creationId="{00000000-0000-0000-0000-000000000000}"/>
          </ac:spMkLst>
        </pc:spChg>
        <pc:spChg chg="del">
          <ac:chgData name="Valsecchi, Cecile [GPSIT]" userId="35365a11-40f3-408f-8593-99423ae8de7f" providerId="ADAL" clId="{D7CA8589-B8FD-49AE-BA76-C2873CB55F1C}" dt="2023-11-08T18:40:29.108" v="307" actId="478"/>
          <ac:spMkLst>
            <pc:docMk/>
            <pc:sldMk cId="1877148367" sldId="2141411289"/>
            <ac:spMk id="279" creationId="{00000000-0000-0000-0000-000000000000}"/>
          </ac:spMkLst>
        </pc:spChg>
        <pc:grpChg chg="del">
          <ac:chgData name="Valsecchi, Cecile [GPSIT]" userId="35365a11-40f3-408f-8593-99423ae8de7f" providerId="ADAL" clId="{D7CA8589-B8FD-49AE-BA76-C2873CB55F1C}" dt="2023-11-08T18:35:28.610" v="5" actId="478"/>
          <ac:grpSpMkLst>
            <pc:docMk/>
            <pc:sldMk cId="1877148367" sldId="2141411289"/>
            <ac:grpSpMk id="17" creationId="{01250004-B70A-6EE1-C724-618969EEDF2B}"/>
          </ac:grpSpMkLst>
        </pc:grpChg>
        <pc:grpChg chg="add mod">
          <ac:chgData name="Valsecchi, Cecile [GPSIT]" userId="35365a11-40f3-408f-8593-99423ae8de7f" providerId="ADAL" clId="{D7CA8589-B8FD-49AE-BA76-C2873CB55F1C}" dt="2023-11-08T18:37:37.316" v="28" actId="14100"/>
          <ac:grpSpMkLst>
            <pc:docMk/>
            <pc:sldMk cId="1877148367" sldId="2141411289"/>
            <ac:grpSpMk id="25" creationId="{359EE16A-7955-D723-60A7-9885BCC137BE}"/>
          </ac:grpSpMkLst>
        </pc:grpChg>
        <pc:picChg chg="del">
          <ac:chgData name="Valsecchi, Cecile [GPSIT]" userId="35365a11-40f3-408f-8593-99423ae8de7f" providerId="ADAL" clId="{D7CA8589-B8FD-49AE-BA76-C2873CB55F1C}" dt="2023-11-08T18:35:25.308" v="2" actId="478"/>
          <ac:picMkLst>
            <pc:docMk/>
            <pc:sldMk cId="1877148367" sldId="2141411289"/>
            <ac:picMk id="3" creationId="{B9406540-D392-FEBA-575E-046ED586DBAE}"/>
          </ac:picMkLst>
        </pc:picChg>
        <pc:picChg chg="add mod ord">
          <ac:chgData name="Valsecchi, Cecile [GPSIT]" userId="35365a11-40f3-408f-8593-99423ae8de7f" providerId="ADAL" clId="{D7CA8589-B8FD-49AE-BA76-C2873CB55F1C}" dt="2023-11-08T18:36:45.239" v="17" actId="167"/>
          <ac:picMkLst>
            <pc:docMk/>
            <pc:sldMk cId="1877148367" sldId="2141411289"/>
            <ac:picMk id="5" creationId="{DA2106AB-0055-3B19-4250-D64DF70FE9F8}"/>
          </ac:picMkLst>
        </pc:picChg>
        <pc:picChg chg="del">
          <ac:chgData name="Valsecchi, Cecile [GPSIT]" userId="35365a11-40f3-408f-8593-99423ae8de7f" providerId="ADAL" clId="{D7CA8589-B8FD-49AE-BA76-C2873CB55F1C}" dt="2023-11-08T18:35:24.312" v="1" actId="478"/>
          <ac:picMkLst>
            <pc:docMk/>
            <pc:sldMk cId="1877148367" sldId="2141411289"/>
            <ac:picMk id="7" creationId="{C076940F-C9A0-5CED-42CD-DD95E3AD98A5}"/>
          </ac:picMkLst>
        </pc:picChg>
        <pc:picChg chg="del">
          <ac:chgData name="Valsecchi, Cecile [GPSIT]" userId="35365a11-40f3-408f-8593-99423ae8de7f" providerId="ADAL" clId="{D7CA8589-B8FD-49AE-BA76-C2873CB55F1C}" dt="2023-11-08T18:36:29.432" v="12" actId="478"/>
          <ac:picMkLst>
            <pc:docMk/>
            <pc:sldMk cId="1877148367" sldId="2141411289"/>
            <ac:picMk id="8" creationId="{B9C9E92D-00D5-1269-1D10-A7DAECD4EF77}"/>
          </ac:picMkLst>
        </pc:picChg>
        <pc:picChg chg="del mod">
          <ac:chgData name="Valsecchi, Cecile [GPSIT]" userId="35365a11-40f3-408f-8593-99423ae8de7f" providerId="ADAL" clId="{D7CA8589-B8FD-49AE-BA76-C2873CB55F1C}" dt="2023-11-08T18:36:50.704" v="19" actId="478"/>
          <ac:picMkLst>
            <pc:docMk/>
            <pc:sldMk cId="1877148367" sldId="2141411289"/>
            <ac:picMk id="10" creationId="{F19F345E-DC3C-18BD-D22B-60403A229D05}"/>
          </ac:picMkLst>
        </pc:picChg>
        <pc:picChg chg="add mod">
          <ac:chgData name="Valsecchi, Cecile [GPSIT]" userId="35365a11-40f3-408f-8593-99423ae8de7f" providerId="ADAL" clId="{D7CA8589-B8FD-49AE-BA76-C2873CB55F1C}" dt="2023-11-08T18:37:32.064" v="27" actId="164"/>
          <ac:picMkLst>
            <pc:docMk/>
            <pc:sldMk cId="1877148367" sldId="2141411289"/>
            <ac:picMk id="22" creationId="{9AF7AE15-7037-73FA-52C3-37C89386BCF8}"/>
          </ac:picMkLst>
        </pc:picChg>
        <pc:picChg chg="add mod">
          <ac:chgData name="Valsecchi, Cecile [GPSIT]" userId="35365a11-40f3-408f-8593-99423ae8de7f" providerId="ADAL" clId="{D7CA8589-B8FD-49AE-BA76-C2873CB55F1C}" dt="2023-11-08T18:37:47.324" v="52" actId="1037"/>
          <ac:picMkLst>
            <pc:docMk/>
            <pc:sldMk cId="1877148367" sldId="2141411289"/>
            <ac:picMk id="24" creationId="{8674EE10-0288-604B-081C-D393E234F4E1}"/>
          </ac:picMkLst>
        </pc:picChg>
        <pc:picChg chg="add mod">
          <ac:chgData name="Valsecchi, Cecile [GPSIT]" userId="35365a11-40f3-408f-8593-99423ae8de7f" providerId="ADAL" clId="{D7CA8589-B8FD-49AE-BA76-C2873CB55F1C}" dt="2023-11-08T18:41:58.681" v="313" actId="1076"/>
          <ac:picMkLst>
            <pc:docMk/>
            <pc:sldMk cId="1877148367" sldId="2141411289"/>
            <ac:picMk id="30" creationId="{B5CB70CF-6EAE-ED36-13C5-0BCE0CC035CA}"/>
          </ac:picMkLst>
        </pc:picChg>
      </pc:sldChg>
      <pc:sldChg chg="addSp delSp modSp add mod delAnim modShow">
        <pc:chgData name="Valsecchi, Cecile [GPSIT]" userId="35365a11-40f3-408f-8593-99423ae8de7f" providerId="ADAL" clId="{D7CA8589-B8FD-49AE-BA76-C2873CB55F1C}" dt="2023-11-08T18:57:20.301" v="428" actId="729"/>
        <pc:sldMkLst>
          <pc:docMk/>
          <pc:sldMk cId="549648526" sldId="2141411290"/>
        </pc:sldMkLst>
        <pc:spChg chg="del">
          <ac:chgData name="Valsecchi, Cecile [GPSIT]" userId="35365a11-40f3-408f-8593-99423ae8de7f" providerId="ADAL" clId="{D7CA8589-B8FD-49AE-BA76-C2873CB55F1C}" dt="2023-11-08T18:56:53.974" v="415" actId="478"/>
          <ac:spMkLst>
            <pc:docMk/>
            <pc:sldMk cId="549648526" sldId="2141411290"/>
            <ac:spMk id="4" creationId="{1C8C7184-1D6C-8759-9692-F0171B24D1E5}"/>
          </ac:spMkLst>
        </pc:spChg>
        <pc:spChg chg="add del mod">
          <ac:chgData name="Valsecchi, Cecile [GPSIT]" userId="35365a11-40f3-408f-8593-99423ae8de7f" providerId="ADAL" clId="{D7CA8589-B8FD-49AE-BA76-C2873CB55F1C}" dt="2023-11-08T18:56:51.321" v="414" actId="478"/>
          <ac:spMkLst>
            <pc:docMk/>
            <pc:sldMk cId="549648526" sldId="2141411290"/>
            <ac:spMk id="5" creationId="{1D5F577C-B97C-C680-3CA8-F7BD88A0BD7C}"/>
          </ac:spMkLst>
        </pc:spChg>
        <pc:spChg chg="del">
          <ac:chgData name="Valsecchi, Cecile [GPSIT]" userId="35365a11-40f3-408f-8593-99423ae8de7f" providerId="ADAL" clId="{D7CA8589-B8FD-49AE-BA76-C2873CB55F1C}" dt="2023-11-08T18:56:53.974" v="415" actId="478"/>
          <ac:spMkLst>
            <pc:docMk/>
            <pc:sldMk cId="549648526" sldId="2141411290"/>
            <ac:spMk id="9" creationId="{20DD502B-E116-C93F-41BB-B325D6BA0D0D}"/>
          </ac:spMkLst>
        </pc:spChg>
        <pc:spChg chg="del">
          <ac:chgData name="Valsecchi, Cecile [GPSIT]" userId="35365a11-40f3-408f-8593-99423ae8de7f" providerId="ADAL" clId="{D7CA8589-B8FD-49AE-BA76-C2873CB55F1C}" dt="2023-11-08T18:57:02.285" v="420" actId="478"/>
          <ac:spMkLst>
            <pc:docMk/>
            <pc:sldMk cId="549648526" sldId="2141411290"/>
            <ac:spMk id="11" creationId="{0519D147-CD20-7D4E-3257-F6314923DE03}"/>
          </ac:spMkLst>
        </pc:spChg>
        <pc:spChg chg="add del mod">
          <ac:chgData name="Valsecchi, Cecile [GPSIT]" userId="35365a11-40f3-408f-8593-99423ae8de7f" providerId="ADAL" clId="{D7CA8589-B8FD-49AE-BA76-C2873CB55F1C}" dt="2023-11-08T18:56:56.368" v="416" actId="478"/>
          <ac:spMkLst>
            <pc:docMk/>
            <pc:sldMk cId="549648526" sldId="2141411290"/>
            <ac:spMk id="18" creationId="{782AF89E-181D-B356-DFF4-7A00C6FABA39}"/>
          </ac:spMkLst>
        </pc:spChg>
        <pc:spChg chg="del">
          <ac:chgData name="Valsecchi, Cecile [GPSIT]" userId="35365a11-40f3-408f-8593-99423ae8de7f" providerId="ADAL" clId="{D7CA8589-B8FD-49AE-BA76-C2873CB55F1C}" dt="2023-11-08T18:56:46.156" v="412" actId="478"/>
          <ac:spMkLst>
            <pc:docMk/>
            <pc:sldMk cId="549648526" sldId="2141411290"/>
            <ac:spMk id="274" creationId="{00000000-0000-0000-0000-000000000000}"/>
          </ac:spMkLst>
        </pc:spChg>
        <pc:spChg chg="mod">
          <ac:chgData name="Valsecchi, Cecile [GPSIT]" userId="35365a11-40f3-408f-8593-99423ae8de7f" providerId="ADAL" clId="{D7CA8589-B8FD-49AE-BA76-C2873CB55F1C}" dt="2023-11-08T18:57:12.266" v="427" actId="20577"/>
          <ac:spMkLst>
            <pc:docMk/>
            <pc:sldMk cId="549648526" sldId="2141411290"/>
            <ac:spMk id="275" creationId="{00000000-0000-0000-0000-000000000000}"/>
          </ac:spMkLst>
        </pc:spChg>
        <pc:spChg chg="del">
          <ac:chgData name="Valsecchi, Cecile [GPSIT]" userId="35365a11-40f3-408f-8593-99423ae8de7f" providerId="ADAL" clId="{D7CA8589-B8FD-49AE-BA76-C2873CB55F1C}" dt="2023-11-08T18:56:53.974" v="415" actId="478"/>
          <ac:spMkLst>
            <pc:docMk/>
            <pc:sldMk cId="549648526" sldId="2141411290"/>
            <ac:spMk id="278" creationId="{00000000-0000-0000-0000-000000000000}"/>
          </ac:spMkLst>
        </pc:spChg>
        <pc:grpChg chg="del">
          <ac:chgData name="Valsecchi, Cecile [GPSIT]" userId="35365a11-40f3-408f-8593-99423ae8de7f" providerId="ADAL" clId="{D7CA8589-B8FD-49AE-BA76-C2873CB55F1C}" dt="2023-11-08T18:56:53.974" v="415" actId="478"/>
          <ac:grpSpMkLst>
            <pc:docMk/>
            <pc:sldMk cId="549648526" sldId="2141411290"/>
            <ac:grpSpMk id="17" creationId="{01250004-B70A-6EE1-C724-618969EEDF2B}"/>
          </ac:grpSpMkLst>
        </pc:grpChg>
        <pc:picChg chg="del">
          <ac:chgData name="Valsecchi, Cecile [GPSIT]" userId="35365a11-40f3-408f-8593-99423ae8de7f" providerId="ADAL" clId="{D7CA8589-B8FD-49AE-BA76-C2873CB55F1C}" dt="2023-11-08T18:56:43.219" v="410" actId="478"/>
          <ac:picMkLst>
            <pc:docMk/>
            <pc:sldMk cId="549648526" sldId="2141411290"/>
            <ac:picMk id="3" creationId="{B9406540-D392-FEBA-575E-046ED586DBAE}"/>
          </ac:picMkLst>
        </pc:picChg>
        <pc:picChg chg="del">
          <ac:chgData name="Valsecchi, Cecile [GPSIT]" userId="35365a11-40f3-408f-8593-99423ae8de7f" providerId="ADAL" clId="{D7CA8589-B8FD-49AE-BA76-C2873CB55F1C}" dt="2023-11-08T18:56:42.403" v="409" actId="478"/>
          <ac:picMkLst>
            <pc:docMk/>
            <pc:sldMk cId="549648526" sldId="2141411290"/>
            <ac:picMk id="7" creationId="{C076940F-C9A0-5CED-42CD-DD95E3AD98A5}"/>
          </ac:picMkLst>
        </pc:picChg>
        <pc:picChg chg="del">
          <ac:chgData name="Valsecchi, Cecile [GPSIT]" userId="35365a11-40f3-408f-8593-99423ae8de7f" providerId="ADAL" clId="{D7CA8589-B8FD-49AE-BA76-C2873CB55F1C}" dt="2023-11-08T18:56:43.956" v="411" actId="478"/>
          <ac:picMkLst>
            <pc:docMk/>
            <pc:sldMk cId="549648526" sldId="2141411290"/>
            <ac:picMk id="8" creationId="{B9C9E92D-00D5-1269-1D10-A7DAECD4EF77}"/>
          </ac:picMkLst>
        </pc:picChg>
        <pc:picChg chg="del">
          <ac:chgData name="Valsecchi, Cecile [GPSIT]" userId="35365a11-40f3-408f-8593-99423ae8de7f" providerId="ADAL" clId="{D7CA8589-B8FD-49AE-BA76-C2873CB55F1C}" dt="2023-11-08T18:57:00.396" v="419" actId="478"/>
          <ac:picMkLst>
            <pc:docMk/>
            <pc:sldMk cId="549648526" sldId="2141411290"/>
            <ac:picMk id="10" creationId="{F19F345E-DC3C-18BD-D22B-60403A229D05}"/>
          </ac:picMkLst>
        </pc:picChg>
        <pc:picChg chg="add mod">
          <ac:chgData name="Valsecchi, Cecile [GPSIT]" userId="35365a11-40f3-408f-8593-99423ae8de7f" providerId="ADAL" clId="{D7CA8589-B8FD-49AE-BA76-C2873CB55F1C}" dt="2023-11-08T18:56:59.321" v="418" actId="1076"/>
          <ac:picMkLst>
            <pc:docMk/>
            <pc:sldMk cId="549648526" sldId="2141411290"/>
            <ac:picMk id="20" creationId="{FE699FFF-49FC-CF82-D67B-F8BCF242E9B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6BF1E-BF53-4549-8C17-AC6537338436}"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A7DAD-6BD3-441A-A5E7-E60E6E677BEC}" type="slidenum">
              <a:rPr lang="en-US" smtClean="0"/>
              <a:t>‹#›</a:t>
            </a:fld>
            <a:endParaRPr lang="en-US"/>
          </a:p>
        </p:txBody>
      </p:sp>
    </p:spTree>
    <p:extLst>
      <p:ext uri="{BB962C8B-B14F-4D97-AF65-F5344CB8AC3E}">
        <p14:creationId xmlns:p14="http://schemas.microsoft.com/office/powerpoint/2010/main" val="115690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3A7DAD-6BD3-441A-A5E7-E60E6E677BEC}" type="slidenum">
              <a:rPr lang="en-US" smtClean="0"/>
              <a:t>1</a:t>
            </a:fld>
            <a:endParaRPr lang="en-US"/>
          </a:p>
        </p:txBody>
      </p:sp>
    </p:spTree>
    <p:extLst>
      <p:ext uri="{BB962C8B-B14F-4D97-AF65-F5344CB8AC3E}">
        <p14:creationId xmlns:p14="http://schemas.microsoft.com/office/powerpoint/2010/main" val="34768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E3A7DAD-6BD3-441A-A5E7-E60E6E677BEC}" type="slidenum">
              <a:rPr lang="en-US" smtClean="0"/>
              <a:t>31</a:t>
            </a:fld>
            <a:endParaRPr lang="en-US"/>
          </a:p>
        </p:txBody>
      </p:sp>
    </p:spTree>
    <p:extLst>
      <p:ext uri="{BB962C8B-B14F-4D97-AF65-F5344CB8AC3E}">
        <p14:creationId xmlns:p14="http://schemas.microsoft.com/office/powerpoint/2010/main" val="567153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E3A7DAD-6BD3-441A-A5E7-E60E6E677BEC}" type="slidenum">
              <a:rPr lang="en-US" smtClean="0"/>
              <a:t>38</a:t>
            </a:fld>
            <a:endParaRPr lang="en-US"/>
          </a:p>
        </p:txBody>
      </p:sp>
    </p:spTree>
    <p:extLst>
      <p:ext uri="{BB962C8B-B14F-4D97-AF65-F5344CB8AC3E}">
        <p14:creationId xmlns:p14="http://schemas.microsoft.com/office/powerpoint/2010/main" val="1060802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vision is simple, we want to enable a chemist to use their intuitive drawing of the catalytic reaction and have the descriptors as output. So given just the building blocks or the full structure, we should be able to transform them into a representation for use in statistical methods. Some examples of these descriptors are … and these can then be used to represent the catalyst in ML algorithms</a:t>
            </a:r>
            <a:endParaRPr lang="nl-NL" dirty="0"/>
          </a:p>
        </p:txBody>
      </p:sp>
      <p:sp>
        <p:nvSpPr>
          <p:cNvPr id="4" name="Slide Number Placeholder 3"/>
          <p:cNvSpPr>
            <a:spLocks noGrp="1"/>
          </p:cNvSpPr>
          <p:nvPr>
            <p:ph type="sldNum" sz="quarter" idx="5"/>
          </p:nvPr>
        </p:nvSpPr>
        <p:spPr/>
        <p:txBody>
          <a:bodyPr/>
          <a:lstStyle/>
          <a:p>
            <a:fld id="{2E3A7DAD-6BD3-441A-A5E7-E60E6E677BEC}" type="slidenum">
              <a:rPr lang="en-US" smtClean="0"/>
              <a:t>7</a:t>
            </a:fld>
            <a:endParaRPr lang="en-US"/>
          </a:p>
        </p:txBody>
      </p:sp>
    </p:spTree>
    <p:extLst>
      <p:ext uri="{BB962C8B-B14F-4D97-AF65-F5344CB8AC3E}">
        <p14:creationId xmlns:p14="http://schemas.microsoft.com/office/powerpoint/2010/main" val="194750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First step: conformer search on both substrate-specific and model system. Need to start with input structures. As mentioned, S is asymmetric, so different possibilities. Best visualized with quadrant diagram: catalyst with side groups, two point forwards, two back, so when looking from front--&gt; two blocked and two open quadrants. Depending on how substrate coordinates more/less steric hindrance: </a:t>
            </a:r>
          </a:p>
          <a:p>
            <a:r>
              <a:rPr lang="en-NL" dirty="0"/>
              <a:t>COOMe is part that will cause hindrance, can be placed in open quadrant (Major) and blocked quadrant (Minor). And can also fill other two, so in the end two major and two minor. </a:t>
            </a:r>
          </a:p>
          <a:p>
            <a:r>
              <a:rPr lang="en-NL" dirty="0"/>
              <a:t>NBD: symmetric, so only one coordination. </a:t>
            </a:r>
          </a:p>
          <a:p>
            <a:r>
              <a:rPr lang="en-NL" dirty="0"/>
              <a:t>Resulting in: per catalyst, five structures, 11 catalysts, so total 55 structures. </a:t>
            </a:r>
          </a:p>
          <a:p>
            <a:endParaRPr lang="en-NL" dirty="0"/>
          </a:p>
        </p:txBody>
      </p:sp>
      <p:sp>
        <p:nvSpPr>
          <p:cNvPr id="4" name="Slide Number Placeholder 3"/>
          <p:cNvSpPr>
            <a:spLocks noGrp="1"/>
          </p:cNvSpPr>
          <p:nvPr>
            <p:ph type="sldNum" sz="quarter" idx="5"/>
          </p:nvPr>
        </p:nvSpPr>
        <p:spPr/>
        <p:txBody>
          <a:bodyPr/>
          <a:lstStyle/>
          <a:p>
            <a:fld id="{2E3A7DAD-6BD3-441A-A5E7-E60E6E677BEC}" type="slidenum">
              <a:rPr lang="en-US" smtClean="0"/>
              <a:t>15</a:t>
            </a:fld>
            <a:endParaRPr lang="en-US"/>
          </a:p>
        </p:txBody>
      </p:sp>
    </p:spTree>
    <p:extLst>
      <p:ext uri="{BB962C8B-B14F-4D97-AF65-F5344CB8AC3E}">
        <p14:creationId xmlns:p14="http://schemas.microsoft.com/office/powerpoint/2010/main" val="323140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Some effects in substrate-specific case not described by model catalyst. when substrate is included, whay more conformers generated with S than with NBD, so more flexible system. Flexibility mainly in ligand, which is missed in generic case. Flexibility has effect on chosen coordinating molecule, but also on initially chosen coordination mode. </a:t>
            </a:r>
          </a:p>
          <a:p>
            <a:r>
              <a:rPr lang="en-NL" dirty="0"/>
              <a:t>Everything not as easy as it seems with just using generic system. </a:t>
            </a:r>
          </a:p>
        </p:txBody>
      </p:sp>
      <p:sp>
        <p:nvSpPr>
          <p:cNvPr id="4" name="Slide Number Placeholder 3"/>
          <p:cNvSpPr>
            <a:spLocks noGrp="1"/>
          </p:cNvSpPr>
          <p:nvPr>
            <p:ph type="sldNum" sz="quarter" idx="5"/>
          </p:nvPr>
        </p:nvSpPr>
        <p:spPr/>
        <p:txBody>
          <a:bodyPr/>
          <a:lstStyle/>
          <a:p>
            <a:fld id="{2E3A7DAD-6BD3-441A-A5E7-E60E6E677BEC}" type="slidenum">
              <a:rPr lang="en-US" smtClean="0"/>
              <a:t>19</a:t>
            </a:fld>
            <a:endParaRPr lang="en-US"/>
          </a:p>
        </p:txBody>
      </p:sp>
    </p:spTree>
    <p:extLst>
      <p:ext uri="{BB962C8B-B14F-4D97-AF65-F5344CB8AC3E}">
        <p14:creationId xmlns:p14="http://schemas.microsoft.com/office/powerpoint/2010/main" val="338608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E3A7DAD-6BD3-441A-A5E7-E60E6E677BEC}" type="slidenum">
              <a:rPr lang="en-US" smtClean="0"/>
              <a:t>21</a:t>
            </a:fld>
            <a:endParaRPr lang="en-US"/>
          </a:p>
        </p:txBody>
      </p:sp>
    </p:spTree>
    <p:extLst>
      <p:ext uri="{BB962C8B-B14F-4D97-AF65-F5344CB8AC3E}">
        <p14:creationId xmlns:p14="http://schemas.microsoft.com/office/powerpoint/2010/main" val="252817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3A7DAD-6BD3-441A-A5E7-E60E6E677BEC}" type="slidenum">
              <a:rPr lang="en-US" smtClean="0"/>
              <a:t>27</a:t>
            </a:fld>
            <a:endParaRPr lang="en-US"/>
          </a:p>
        </p:txBody>
      </p:sp>
    </p:spTree>
    <p:extLst>
      <p:ext uri="{BB962C8B-B14F-4D97-AF65-F5344CB8AC3E}">
        <p14:creationId xmlns:p14="http://schemas.microsoft.com/office/powerpoint/2010/main" val="2592915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3A7DAD-6BD3-441A-A5E7-E60E6E677BEC}" type="slidenum">
              <a:rPr lang="en-US" smtClean="0"/>
              <a:t>28</a:t>
            </a:fld>
            <a:endParaRPr lang="en-US"/>
          </a:p>
        </p:txBody>
      </p:sp>
    </p:spTree>
    <p:extLst>
      <p:ext uri="{BB962C8B-B14F-4D97-AF65-F5344CB8AC3E}">
        <p14:creationId xmlns:p14="http://schemas.microsoft.com/office/powerpoint/2010/main" val="3641700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Modification</a:t>
            </a:r>
            <a:r>
              <a:rPr lang="en-GB" baseline="0" dirty="0"/>
              <a:t>s in the first and second sphere can affect the reactivity</a:t>
            </a:r>
          </a:p>
          <a:p>
            <a:r>
              <a:rPr lang="en-GB" baseline="0" dirty="0"/>
              <a:t>Using </a:t>
            </a:r>
            <a:r>
              <a:rPr lang="en-GB" baseline="0" dirty="0" err="1"/>
              <a:t>ChemSpaX</a:t>
            </a:r>
            <a:r>
              <a:rPr lang="en-GB" baseline="0" dirty="0"/>
              <a:t>, we screened various structures, but I will discuss our study of </a:t>
            </a:r>
            <a:r>
              <a:rPr lang="en-GB" baseline="0" dirty="0" err="1"/>
              <a:t>Mn</a:t>
            </a:r>
            <a:r>
              <a:rPr lang="en-GB" baseline="0" dirty="0"/>
              <a:t>(I) based catalysts in more detail</a:t>
            </a:r>
          </a:p>
          <a:p>
            <a:endParaRPr lang="en-GB" dirty="0"/>
          </a:p>
        </p:txBody>
      </p:sp>
      <p:sp>
        <p:nvSpPr>
          <p:cNvPr id="4" name="Slide Number Placeholder 3"/>
          <p:cNvSpPr>
            <a:spLocks noGrp="1"/>
          </p:cNvSpPr>
          <p:nvPr>
            <p:ph type="sldNum" sz="quarter" idx="10"/>
          </p:nvPr>
        </p:nvSpPr>
        <p:spPr/>
        <p:txBody>
          <a:bodyPr/>
          <a:lstStyle/>
          <a:p>
            <a:fld id="{2E3A7DAD-6BD3-441A-A5E7-E60E6E677BEC}" type="slidenum">
              <a:rPr lang="en-US" smtClean="0"/>
              <a:t>29</a:t>
            </a:fld>
            <a:endParaRPr lang="en-US"/>
          </a:p>
        </p:txBody>
      </p:sp>
    </p:spTree>
    <p:extLst>
      <p:ext uri="{BB962C8B-B14F-4D97-AF65-F5344CB8AC3E}">
        <p14:creationId xmlns:p14="http://schemas.microsoft.com/office/powerpoint/2010/main" val="131505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Modification</a:t>
            </a:r>
            <a:r>
              <a:rPr lang="en-GB" baseline="0" dirty="0"/>
              <a:t>s in the first and second sphere can affect the reactivity</a:t>
            </a:r>
          </a:p>
          <a:p>
            <a:r>
              <a:rPr lang="en-GB" baseline="0" dirty="0"/>
              <a:t>Using </a:t>
            </a:r>
            <a:r>
              <a:rPr lang="en-GB" baseline="0" dirty="0" err="1"/>
              <a:t>ChemSpaX</a:t>
            </a:r>
            <a:r>
              <a:rPr lang="en-GB" baseline="0" dirty="0"/>
              <a:t>, we screened various structures, but I will discuss our study of </a:t>
            </a:r>
            <a:r>
              <a:rPr lang="en-GB" baseline="0" dirty="0" err="1"/>
              <a:t>Mn</a:t>
            </a:r>
            <a:r>
              <a:rPr lang="en-GB" baseline="0" dirty="0"/>
              <a:t>(I) based catalysts in more detail</a:t>
            </a:r>
          </a:p>
          <a:p>
            <a:endParaRPr lang="en-GB" dirty="0"/>
          </a:p>
        </p:txBody>
      </p:sp>
      <p:sp>
        <p:nvSpPr>
          <p:cNvPr id="4" name="Slide Number Placeholder 3"/>
          <p:cNvSpPr>
            <a:spLocks noGrp="1"/>
          </p:cNvSpPr>
          <p:nvPr>
            <p:ph type="sldNum" sz="quarter" idx="10"/>
          </p:nvPr>
        </p:nvSpPr>
        <p:spPr/>
        <p:txBody>
          <a:bodyPr/>
          <a:lstStyle/>
          <a:p>
            <a:fld id="{2E3A7DAD-6BD3-441A-A5E7-E60E6E677BEC}" type="slidenum">
              <a:rPr lang="en-US" smtClean="0"/>
              <a:t>30</a:t>
            </a:fld>
            <a:endParaRPr lang="en-US"/>
          </a:p>
        </p:txBody>
      </p:sp>
    </p:spTree>
    <p:extLst>
      <p:ext uri="{BB962C8B-B14F-4D97-AF65-F5344CB8AC3E}">
        <p14:creationId xmlns:p14="http://schemas.microsoft.com/office/powerpoint/2010/main" val="13601275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duotone>
              <a:schemeClr val="bg2">
                <a:shade val="45000"/>
                <a:satMod val="135000"/>
              </a:schemeClr>
              <a:prstClr val="white"/>
            </a:duotone>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a:ext>
            </a:extLst>
          </a:blip>
          <a:srcRect t="4660" b="3618"/>
          <a:stretch/>
        </p:blipFill>
        <p:spPr>
          <a:xfrm>
            <a:off x="-6350" y="8467"/>
            <a:ext cx="12192000" cy="6832600"/>
          </a:xfrm>
          <a:prstGeom prst="rect">
            <a:avLst/>
          </a:prstGeom>
        </p:spPr>
      </p:pic>
      <p:sp>
        <p:nvSpPr>
          <p:cNvPr id="2" name="Title 1"/>
          <p:cNvSpPr>
            <a:spLocks noGrp="1"/>
          </p:cNvSpPr>
          <p:nvPr>
            <p:ph type="ctrTitle"/>
          </p:nvPr>
        </p:nvSpPr>
        <p:spPr>
          <a:xfrm>
            <a:off x="914400" y="1122363"/>
            <a:ext cx="10363200" cy="2387600"/>
          </a:xfrm>
        </p:spPr>
        <p:txBody>
          <a:bodyPr anchor="b">
            <a:normAutofit/>
          </a:bodyPr>
          <a:lstStyle>
            <a:lvl1pPr algn="ctr">
              <a:defRPr sz="5400">
                <a:solidFill>
                  <a:srgbClr val="00B0F0"/>
                </a:solidFill>
                <a:effectLst>
                  <a:outerShdw blurRad="38100" dist="38100" dir="2700000" algn="tl">
                    <a:srgbClr val="000000">
                      <a:alpha val="43137"/>
                    </a:srgbClr>
                  </a:outerShdw>
                </a:effectLst>
                <a:latin typeface="Myriad Pro" panose="020B0503030403020204" pitchFamily="34" charset="0"/>
              </a:defRPr>
            </a:lvl1pPr>
          </a:lstStyle>
          <a:p>
            <a:r>
              <a:rPr lang="en-US"/>
              <a:t>Click to edit Master title style</a:t>
            </a:r>
          </a:p>
        </p:txBody>
      </p:sp>
      <p:sp>
        <p:nvSpPr>
          <p:cNvPr id="3" name="Subtitle 2"/>
          <p:cNvSpPr>
            <a:spLocks noGrp="1"/>
          </p:cNvSpPr>
          <p:nvPr>
            <p:ph type="subTitle" idx="1"/>
          </p:nvPr>
        </p:nvSpPr>
        <p:spPr>
          <a:xfrm>
            <a:off x="1524000" y="3850892"/>
            <a:ext cx="9144000" cy="443316"/>
          </a:xfrm>
        </p:spPr>
        <p:txBody>
          <a:bodyPr/>
          <a:lstStyle>
            <a:lvl1pPr marL="0" indent="0" algn="ctr">
              <a:buNone/>
              <a:defRPr sz="2400">
                <a:solidFill>
                  <a:srgbClr val="00B0F0"/>
                </a:solidFill>
                <a:effectLst>
                  <a:outerShdw blurRad="38100" dist="38100" dir="2700000" algn="tl">
                    <a:srgbClr val="000000">
                      <a:alpha val="43137"/>
                    </a:srgbClr>
                  </a:outerShdw>
                </a:effectLst>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944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6952C0-F4AB-4DA6-A60F-6FA76389E3BF}" type="datetime1">
              <a:rPr lang="en-US" smtClean="0"/>
              <a:t>12/2/2024</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4145128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F56C4B-1D8C-4350-9F16-3FB329F3C8FA}" type="datetime1">
              <a:rPr lang="en-US" smtClean="0"/>
              <a:t>12/2/2024</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2195683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B0CA65-2F16-440E-9A52-445BE2CDCBEF}" type="datetime1">
              <a:rPr lang="en-US" smtClean="0"/>
              <a:t>12/2/2024</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3433525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artisticBlur radius="4"/>
                    </a14:imgEffect>
                  </a14:imgLayer>
                </a14:imgProps>
              </a:ext>
              <a:ext uri="{28A0092B-C50C-407E-A947-70E740481C1C}">
                <a14:useLocalDpi xmlns:a14="http://schemas.microsoft.com/office/drawing/2010/main" val="0"/>
              </a:ext>
            </a:extLst>
          </a:blip>
          <a:srcRect t="4660" b="3618"/>
          <a:stretch/>
        </p:blipFill>
        <p:spPr>
          <a:xfrm>
            <a:off x="-6350" y="8467"/>
            <a:ext cx="12192000" cy="6832600"/>
          </a:xfrm>
          <a:prstGeom prst="rect">
            <a:avLst/>
          </a:prstGeom>
        </p:spPr>
      </p:pic>
      <p:sp>
        <p:nvSpPr>
          <p:cNvPr id="2" name="Title 1"/>
          <p:cNvSpPr>
            <a:spLocks noGrp="1"/>
          </p:cNvSpPr>
          <p:nvPr>
            <p:ph type="ctrTitle"/>
          </p:nvPr>
        </p:nvSpPr>
        <p:spPr>
          <a:xfrm>
            <a:off x="914400" y="1122363"/>
            <a:ext cx="10363200" cy="2387600"/>
          </a:xfrm>
        </p:spPr>
        <p:txBody>
          <a:bodyPr anchor="b">
            <a:normAutofit/>
          </a:bodyPr>
          <a:lstStyle>
            <a:lvl1pPr algn="ctr">
              <a:defRPr sz="5400">
                <a:solidFill>
                  <a:srgbClr val="00B0F0"/>
                </a:solidFill>
                <a:effectLst>
                  <a:outerShdw blurRad="38100" dist="38100" dir="2700000" algn="tl">
                    <a:srgbClr val="000000">
                      <a:alpha val="43137"/>
                    </a:srgbClr>
                  </a:outerShdw>
                </a:effectLst>
                <a:latin typeface="Myriad Pro" panose="020B0503030403020204" pitchFamily="34" charset="0"/>
              </a:defRPr>
            </a:lvl1pPr>
          </a:lstStyle>
          <a:p>
            <a:r>
              <a:rPr lang="en-US"/>
              <a:t>Click to edit Master title style</a:t>
            </a:r>
          </a:p>
        </p:txBody>
      </p:sp>
      <p:sp>
        <p:nvSpPr>
          <p:cNvPr id="3" name="Subtitle 2"/>
          <p:cNvSpPr>
            <a:spLocks noGrp="1"/>
          </p:cNvSpPr>
          <p:nvPr>
            <p:ph type="subTitle" idx="1"/>
          </p:nvPr>
        </p:nvSpPr>
        <p:spPr>
          <a:xfrm>
            <a:off x="1524000" y="3850892"/>
            <a:ext cx="9144000" cy="443316"/>
          </a:xfrm>
        </p:spPr>
        <p:txBody>
          <a:bodyPr/>
          <a:lstStyle>
            <a:lvl1pPr marL="0" indent="0" algn="ctr">
              <a:buNone/>
              <a:defRPr sz="2400">
                <a:solidFill>
                  <a:srgbClr val="00B0F0"/>
                </a:solidFill>
                <a:effectLst>
                  <a:outerShdw blurRad="38100" dist="38100" dir="2700000" algn="tl">
                    <a:srgbClr val="000000">
                      <a:alpha val="43137"/>
                    </a:srgbClr>
                  </a:outerShdw>
                </a:effectLst>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944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1689E7-9885-4062-B7D3-77815A2BDC82}" type="datetime1">
              <a:rPr lang="en-US" smtClean="0"/>
              <a:t>12/2/2024</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2307361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5"/>
              </a:buClr>
              <a:defRPr>
                <a:solidFill>
                  <a:srgbClr val="0070C0"/>
                </a:solidFill>
              </a:defRPr>
            </a:lvl1pPr>
            <a:lvl2pPr>
              <a:buClrTx/>
              <a:defRPr>
                <a:solidFill>
                  <a:schemeClr val="accent1">
                    <a:lumMod val="50000"/>
                  </a:schemeClr>
                </a:solidFill>
              </a:defRPr>
            </a:lvl2pPr>
            <a:lvl3pPr>
              <a:buClrTx/>
              <a:defRPr>
                <a:solidFill>
                  <a:schemeClr val="accent1">
                    <a:lumMod val="50000"/>
                  </a:schemeClr>
                </a:solidFill>
              </a:defRPr>
            </a:lvl3pPr>
            <a:lvl4pPr>
              <a:buClrTx/>
              <a:defRPr>
                <a:solidFill>
                  <a:schemeClr val="accent1">
                    <a:lumMod val="50000"/>
                  </a:schemeClr>
                </a:solidFill>
              </a:defRPr>
            </a:lvl4pPr>
            <a:lvl5pPr>
              <a:buClrTx/>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87618A-A0CF-4177-A25F-611FBF961259}" type="datetime1">
              <a:rPr lang="en-US" smtClean="0"/>
              <a:t>12/2/2024</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642108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400">
                <a:solidFill>
                  <a:srgbClr val="0070C0"/>
                </a:solidFill>
              </a:defRPr>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DF9990-4800-4EEB-9338-DEA142F11F7D}" type="datetime1">
              <a:rPr lang="en-US" smtClean="0"/>
              <a:t>12/2/2024</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3650138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73A8F7-24D9-4E72-9A9A-646FD7C86D8C}" type="datetime1">
              <a:rPr lang="en-US" smtClean="0"/>
              <a:t>12/2/2024</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2804688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4977E6-5685-475B-BB7B-0F64D3360625}" type="datetime1">
              <a:rPr lang="en-US" smtClean="0"/>
              <a:t>12/2/2024</a:t>
            </a:fld>
            <a:endParaRPr lang="en-US"/>
          </a:p>
        </p:txBody>
      </p:sp>
      <p:sp>
        <p:nvSpPr>
          <p:cNvPr id="8" name="Footer Placeholder 7"/>
          <p:cNvSpPr>
            <a:spLocks noGrp="1"/>
          </p:cNvSpPr>
          <p:nvPr>
            <p:ph type="ftr" sz="quarter" idx="11"/>
          </p:nvPr>
        </p:nvSpPr>
        <p:spPr>
          <a:xfrm>
            <a:off x="4038600" y="6356354"/>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4095315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D322D5-212C-4C66-9BDB-12AD05110B28}" type="datetime1">
              <a:rPr lang="en-US" smtClean="0"/>
              <a:t>12/2/2024</a:t>
            </a:fld>
            <a:endParaRPr lang="en-US"/>
          </a:p>
        </p:txBody>
      </p:sp>
      <p:sp>
        <p:nvSpPr>
          <p:cNvPr id="4" name="Footer Placeholder 3"/>
          <p:cNvSpPr>
            <a:spLocks noGrp="1"/>
          </p:cNvSpPr>
          <p:nvPr>
            <p:ph type="ftr" sz="quarter" idx="11"/>
          </p:nvPr>
        </p:nvSpPr>
        <p:spPr>
          <a:xfrm>
            <a:off x="4038600" y="6356354"/>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41959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ADE016-ACC2-4BF9-8846-3E9426BB1652}" type="datetime1">
              <a:rPr lang="en-US" smtClean="0"/>
              <a:t>12/2/2024</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2307361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E66DA-27D3-4724-8CF5-94C3F0DAF6B1}" type="datetime1">
              <a:rPr lang="en-US" smtClean="0"/>
              <a:t>12/2/2024</a:t>
            </a:fld>
            <a:endParaRPr lang="en-US"/>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3982613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1066E4-D396-4753-9EF5-E7117E7D1020}" type="datetime1">
              <a:rPr lang="en-US" smtClean="0"/>
              <a:t>12/2/2024</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2341872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229067-F6F0-47BB-9CB4-CAE3A883E474}" type="datetime1">
              <a:rPr lang="en-US" smtClean="0"/>
              <a:t>12/2/2024</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4145128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A0DD1C-3894-42D3-B6CE-A7A099AF8012}" type="datetime1">
              <a:rPr lang="en-US" smtClean="0"/>
              <a:t>12/2/2024</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2195683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807D6-F2BA-4839-AFF3-730A936111C4}" type="datetime1">
              <a:rPr lang="en-US" smtClean="0"/>
              <a:t>12/2/2024</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3433525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8425" y="838200"/>
            <a:ext cx="11969750" cy="5322888"/>
          </a:xfrm>
          <a:prstGeom prst="rect">
            <a:avLst/>
          </a:prstGeom>
        </p:spPr>
        <p:txBody>
          <a:bodyPr/>
          <a:lstStyle>
            <a:lvl1pPr marL="0" indent="0">
              <a:lnSpc>
                <a:spcPct val="100000"/>
              </a:lnSpc>
              <a:buFont typeface="Wingdings" panose="05000000000000000000" pitchFamily="2" charset="2"/>
              <a:buNone/>
              <a:defRPr sz="2400">
                <a:latin typeface="Arial" panose="020B0604020202020204" pitchFamily="34" charset="0"/>
                <a:cs typeface="Arial" panose="020B0604020202020204" pitchFamily="34" charset="0"/>
              </a:defRPr>
            </a:lvl1pPr>
            <a:lvl2pPr marL="685800" indent="-228600">
              <a:lnSpc>
                <a:spcPct val="100000"/>
              </a:lnSpc>
              <a:buFont typeface="Wingdings" panose="05000000000000000000" pitchFamily="2" charset="2"/>
              <a:buChar char="§"/>
              <a:defRPr>
                <a:latin typeface="Arial" panose="020B0604020202020204" pitchFamily="34" charset="0"/>
                <a:cs typeface="Arial" panose="020B0604020202020204" pitchFamily="34" charset="0"/>
              </a:defRPr>
            </a:lvl2pPr>
            <a:lvl3pPr marL="1143000" indent="-228600">
              <a:lnSpc>
                <a:spcPct val="100000"/>
              </a:lnSpc>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a:lnSpc>
                <a:spcPct val="100000"/>
              </a:lnSpc>
              <a:buFont typeface="Wingdings" panose="05000000000000000000" pitchFamily="2" charset="2"/>
              <a:buChar char="§"/>
              <a:defRPr>
                <a:latin typeface="Arial" panose="020B0604020202020204" pitchFamily="34" charset="0"/>
                <a:cs typeface="Arial" panose="020B0604020202020204" pitchFamily="34" charset="0"/>
              </a:defRPr>
            </a:lvl4pPr>
            <a:lvl5pPr marL="2057400" indent="-228600">
              <a:lnSpc>
                <a:spcPct val="100000"/>
              </a:lnSpc>
              <a:buFont typeface="Wingdings" panose="05000000000000000000" pitchFamily="2" charset="2"/>
              <a:buChar cha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descr="D:\gfilonenko\Dropbox\TUDelft\Conf\Hat-01.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234"/>
          <a:stretch/>
        </p:blipFill>
        <p:spPr bwMode="auto">
          <a:xfrm>
            <a:off x="0" y="0"/>
            <a:ext cx="12186304" cy="1072649"/>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hasCustomPrompt="1"/>
          </p:nvPr>
        </p:nvSpPr>
        <p:spPr>
          <a:xfrm>
            <a:off x="99060" y="271065"/>
            <a:ext cx="10384456" cy="511175"/>
          </a:xfrm>
          <a:prstGeom prst="rect">
            <a:avLst/>
          </a:prstGeom>
        </p:spPr>
        <p:txBody>
          <a:bodyPr/>
          <a:lstStyle>
            <a:lvl1pPr marL="0" indent="0">
              <a:buNone/>
              <a:defRPr sz="3000">
                <a:solidFill>
                  <a:schemeClr val="bg1"/>
                </a:solidFill>
                <a:latin typeface="Arial" panose="020B0604020202020204" pitchFamily="34" charset="0"/>
                <a:cs typeface="Arial" panose="020B0604020202020204" pitchFamily="34" charset="0"/>
              </a:defRPr>
            </a:lvl1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lvl="0"/>
            <a:r>
              <a:rPr lang="en-US"/>
              <a:t>Slide Title</a:t>
            </a:r>
          </a:p>
        </p:txBody>
      </p:sp>
    </p:spTree>
    <p:extLst>
      <p:ext uri="{BB962C8B-B14F-4D97-AF65-F5344CB8AC3E}">
        <p14:creationId xmlns:p14="http://schemas.microsoft.com/office/powerpoint/2010/main" val="1044943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5"/>
              </a:buClr>
              <a:defRPr>
                <a:solidFill>
                  <a:srgbClr val="0070C0"/>
                </a:solidFill>
              </a:defRPr>
            </a:lvl1pPr>
            <a:lvl2pPr>
              <a:buClrTx/>
              <a:defRPr>
                <a:solidFill>
                  <a:schemeClr val="accent1">
                    <a:lumMod val="50000"/>
                  </a:schemeClr>
                </a:solidFill>
              </a:defRPr>
            </a:lvl2pPr>
            <a:lvl3pPr>
              <a:buClrTx/>
              <a:defRPr>
                <a:solidFill>
                  <a:schemeClr val="accent1">
                    <a:lumMod val="50000"/>
                  </a:schemeClr>
                </a:solidFill>
              </a:defRPr>
            </a:lvl3pPr>
            <a:lvl4pPr>
              <a:buClrTx/>
              <a:defRPr>
                <a:solidFill>
                  <a:schemeClr val="accent1">
                    <a:lumMod val="50000"/>
                  </a:schemeClr>
                </a:solidFill>
              </a:defRPr>
            </a:lvl4pPr>
            <a:lvl5pPr>
              <a:buClrTx/>
              <a:defRPr>
                <a:solidFill>
                  <a:schemeClr val="accent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CE93C3-AAA2-47AC-969B-B4794E184986}" type="datetime1">
              <a:rPr lang="en-US" smtClean="0"/>
              <a:t>12/2/2024</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642108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400">
                <a:solidFill>
                  <a:srgbClr val="0070C0"/>
                </a:solidFill>
              </a:defRPr>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7F3643-CFAB-4796-B739-F2891B5D3F62}" type="datetime1">
              <a:rPr lang="en-US" smtClean="0"/>
              <a:t>12/2/2024</a:t>
            </a:fld>
            <a:endParaRPr lang="en-US"/>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365013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1F6E87-3B8D-40ED-B630-666B2875037E}" type="datetime1">
              <a:rPr lang="en-US" smtClean="0"/>
              <a:t>12/2/2024</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280468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B228D3-B736-40DE-8EA7-8338F52E0F00}" type="datetime1">
              <a:rPr lang="en-US" smtClean="0"/>
              <a:t>12/2/2024</a:t>
            </a:fld>
            <a:endParaRPr lang="en-US"/>
          </a:p>
        </p:txBody>
      </p:sp>
      <p:sp>
        <p:nvSpPr>
          <p:cNvPr id="8" name="Footer Placeholder 7"/>
          <p:cNvSpPr>
            <a:spLocks noGrp="1"/>
          </p:cNvSpPr>
          <p:nvPr>
            <p:ph type="ftr" sz="quarter" idx="11"/>
          </p:nvPr>
        </p:nvSpPr>
        <p:spPr>
          <a:xfrm>
            <a:off x="4038600" y="6356354"/>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409531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CDB2BA-37AE-4DCD-9241-E5D30F5FDF66}" type="datetime1">
              <a:rPr lang="en-US" smtClean="0"/>
              <a:t>12/2/2024</a:t>
            </a:fld>
            <a:endParaRPr lang="en-US"/>
          </a:p>
        </p:txBody>
      </p:sp>
      <p:sp>
        <p:nvSpPr>
          <p:cNvPr id="4" name="Footer Placeholder 3"/>
          <p:cNvSpPr>
            <a:spLocks noGrp="1"/>
          </p:cNvSpPr>
          <p:nvPr>
            <p:ph type="ftr" sz="quarter" idx="11"/>
          </p:nvPr>
        </p:nvSpPr>
        <p:spPr>
          <a:xfrm>
            <a:off x="4038600" y="6356354"/>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419599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DB8E2-CD35-4284-B3B0-8FE46A4B7BDB}" type="datetime1">
              <a:rPr lang="en-US" smtClean="0"/>
              <a:t>12/2/2024</a:t>
            </a:fld>
            <a:endParaRPr lang="en-US"/>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3982613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5963A2-9280-48CC-8F44-3F3EED4FC557}" type="datetime1">
              <a:rPr lang="en-US" smtClean="0"/>
              <a:t>12/2/2024</a:t>
            </a:fld>
            <a:endParaRPr lang="en-US"/>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99835BB-1066-4949-B131-03ACD54D854F}" type="slidenum">
              <a:rPr lang="en-US" smtClean="0"/>
              <a:t>‹#›</a:t>
            </a:fld>
            <a:endParaRPr lang="en-US"/>
          </a:p>
        </p:txBody>
      </p:sp>
    </p:spTree>
    <p:extLst>
      <p:ext uri="{BB962C8B-B14F-4D97-AF65-F5344CB8AC3E}">
        <p14:creationId xmlns:p14="http://schemas.microsoft.com/office/powerpoint/2010/main" val="234187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microsoft.com/office/2007/relationships/hdphoto" Target="../media/hdphoto1.wdp"/><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4" cstate="email">
            <a:extLst>
              <a:ext uri="{BEBA8EAE-BF5A-486C-A8C5-ECC9F3942E4B}">
                <a14:imgProps xmlns:a14="http://schemas.microsoft.com/office/drawing/2010/main">
                  <a14:imgLayer r:embed="rId15">
                    <a14:imgEffect>
                      <a14:artisticBlur radius="9"/>
                    </a14:imgEffect>
                    <a14:imgEffect>
                      <a14:colorTemperature colorTemp="4700"/>
                    </a14:imgEffect>
                  </a14:imgLayer>
                </a14:imgProps>
              </a:ext>
              <a:ext uri="{28A0092B-C50C-407E-A947-70E740481C1C}">
                <a14:useLocalDpi xmlns:a14="http://schemas.microsoft.com/office/drawing/2010/main"/>
              </a:ext>
            </a:extLst>
          </a:blip>
          <a:srcRect/>
          <a:stretch/>
        </p:blipFill>
        <p:spPr>
          <a:xfrm rot="16200000" flipH="1">
            <a:off x="5804162" y="-5817392"/>
            <a:ext cx="566741" cy="12192000"/>
          </a:xfrm>
          <a:prstGeom prst="rect">
            <a:avLst/>
          </a:prstGeom>
        </p:spPr>
      </p:pic>
      <p:sp>
        <p:nvSpPr>
          <p:cNvPr id="2" name="Title Placeholder 1"/>
          <p:cNvSpPr>
            <a:spLocks noGrp="1"/>
          </p:cNvSpPr>
          <p:nvPr>
            <p:ph type="title"/>
          </p:nvPr>
        </p:nvSpPr>
        <p:spPr>
          <a:xfrm>
            <a:off x="0" y="12704"/>
            <a:ext cx="12192000" cy="55879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29733" y="99377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48296" y="64934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E9B11-B23E-407E-995F-31C6ABC42F1A}" type="datetime1">
              <a:rPr lang="en-US" smtClean="0"/>
              <a:t>12/2/2024</a:t>
            </a:fld>
            <a:endParaRPr lang="en-US"/>
          </a:p>
        </p:txBody>
      </p:sp>
      <p:sp>
        <p:nvSpPr>
          <p:cNvPr id="6" name="Slide Number Placeholder 5"/>
          <p:cNvSpPr>
            <a:spLocks noGrp="1"/>
          </p:cNvSpPr>
          <p:nvPr>
            <p:ph type="sldNum" sz="quarter" idx="4"/>
          </p:nvPr>
        </p:nvSpPr>
        <p:spPr>
          <a:xfrm>
            <a:off x="39086" y="6505497"/>
            <a:ext cx="693980" cy="340930"/>
          </a:xfrm>
          <a:prstGeom prst="rect">
            <a:avLst/>
          </a:prstGeom>
        </p:spPr>
        <p:txBody>
          <a:bodyPr vert="horz" lIns="91440" tIns="45720" rIns="91440" bIns="45720" rtlCol="0" anchor="ctr"/>
          <a:lstStyle>
            <a:lvl1pPr algn="l">
              <a:defRPr sz="1400">
                <a:solidFill>
                  <a:schemeClr val="tx1">
                    <a:tint val="75000"/>
                  </a:schemeClr>
                </a:solidFill>
              </a:defRPr>
            </a:lvl1pPr>
          </a:lstStyle>
          <a:p>
            <a:fld id="{699835BB-1066-4949-B131-03ACD54D854F}" type="slidenum">
              <a:rPr lang="en-US" smtClean="0"/>
              <a:pPr/>
              <a:t>‹#›</a:t>
            </a:fld>
            <a:endParaRPr lang="en-US"/>
          </a:p>
        </p:txBody>
      </p:sp>
      <p:cxnSp>
        <p:nvCxnSpPr>
          <p:cNvPr id="10" name="Straight Connector 9"/>
          <p:cNvCxnSpPr/>
          <p:nvPr userDrawn="1"/>
        </p:nvCxnSpPr>
        <p:spPr>
          <a:xfrm>
            <a:off x="-504" y="0"/>
            <a:ext cx="121920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userDrawn="1"/>
        </p:nvCxnSpPr>
        <p:spPr>
          <a:xfrm>
            <a:off x="-504" y="571501"/>
            <a:ext cx="12192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userDrawn="1"/>
        </p:nvCxnSpPr>
        <p:spPr>
          <a:xfrm>
            <a:off x="-504" y="6840244"/>
            <a:ext cx="12192000" cy="0"/>
          </a:xfrm>
          <a:prstGeom prst="line">
            <a:avLst/>
          </a:prstGeom>
          <a:ln w="47625"/>
        </p:spPr>
        <p:style>
          <a:lnRef idx="3">
            <a:schemeClr val="accent2"/>
          </a:lnRef>
          <a:fillRef idx="0">
            <a:schemeClr val="accent2"/>
          </a:fillRef>
          <a:effectRef idx="2">
            <a:schemeClr val="accent2"/>
          </a:effectRef>
          <a:fontRef idx="minor">
            <a:schemeClr val="tx1"/>
          </a:fontRef>
        </p:style>
      </p:cxnSp>
      <p:sp>
        <p:nvSpPr>
          <p:cNvPr id="14" name="Isosceles Triangle 13"/>
          <p:cNvSpPr/>
          <p:nvPr userDrawn="1"/>
        </p:nvSpPr>
        <p:spPr>
          <a:xfrm>
            <a:off x="507861" y="6684447"/>
            <a:ext cx="225203" cy="145605"/>
          </a:xfrm>
          <a:prstGeom prst="triangle">
            <a:avLst/>
          </a:prstGeom>
          <a:solidFill>
            <a:schemeClr val="accent2"/>
          </a:solidFill>
          <a:ln w="47625">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800"/>
          </a:p>
        </p:txBody>
      </p:sp>
      <p:sp>
        <p:nvSpPr>
          <p:cNvPr id="15" name="Isosceles Triangle 14"/>
          <p:cNvSpPr/>
          <p:nvPr userDrawn="1"/>
        </p:nvSpPr>
        <p:spPr>
          <a:xfrm rot="10800000">
            <a:off x="10819897" y="6522"/>
            <a:ext cx="225203" cy="145605"/>
          </a:xfrm>
          <a:prstGeom prst="triangle">
            <a:avLst/>
          </a:prstGeom>
          <a:solidFill>
            <a:schemeClr val="accent2"/>
          </a:solidFill>
          <a:ln w="47625">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800"/>
          </a:p>
        </p:txBody>
      </p:sp>
    </p:spTree>
    <p:extLst>
      <p:ext uri="{BB962C8B-B14F-4D97-AF65-F5344CB8AC3E}">
        <p14:creationId xmlns:p14="http://schemas.microsoft.com/office/powerpoint/2010/main" val="3506534550"/>
      </p:ext>
    </p:extLst>
  </p:cSld>
  <p:clrMap bg1="lt1" tx1="dk1" bg2="lt2" tx2="dk2" accent1="accent1" accent2="accent2" accent3="accent3" accent4="accent4" accent5="accent5" accent6="accent6" hlink="hlink" folHlink="folHlink"/>
  <p:sldLayoutIdLst>
    <p:sldLayoutId id="2147483737"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latinLnBrk="0" hangingPunct="1">
        <a:lnSpc>
          <a:spcPct val="90000"/>
        </a:lnSpc>
        <a:spcBef>
          <a:spcPct val="0"/>
        </a:spcBef>
        <a:buNone/>
        <a:defRPr sz="2800" kern="1200">
          <a:solidFill>
            <a:schemeClr val="accent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3">
            <a:lumMod val="50000"/>
          </a:schemeClr>
        </a:buClr>
        <a:buFont typeface="Arial" panose="020B0604020202020204" pitchFamily="34" charset="0"/>
        <a:buChar char="•"/>
        <a:defRPr sz="3200" kern="1200">
          <a:solidFill>
            <a:srgbClr val="0070C0"/>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Arial" panose="020B0604020202020204" pitchFamily="34" charset="0"/>
        <a:buChar char="•"/>
        <a:defRPr sz="2800" kern="1200">
          <a:solidFill>
            <a:schemeClr val="accent3">
              <a:lumMod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Clr>
          <a:schemeClr val="accent3">
            <a:lumMod val="50000"/>
          </a:schemeClr>
        </a:buClr>
        <a:buFont typeface="Arial" panose="020B0604020202020204" pitchFamily="34" charset="0"/>
        <a:buChar char="•"/>
        <a:defRPr sz="2400" kern="1200">
          <a:solidFill>
            <a:schemeClr val="accent3">
              <a:lumMod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Clr>
          <a:schemeClr val="accent3">
            <a:lumMod val="50000"/>
          </a:schemeClr>
        </a:buClr>
        <a:buFont typeface="Arial" panose="020B0604020202020204" pitchFamily="34" charset="0"/>
        <a:buChar char="•"/>
        <a:defRPr sz="2000" kern="1200">
          <a:solidFill>
            <a:schemeClr val="accent3">
              <a:lumMod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Clr>
          <a:schemeClr val="accent3">
            <a:lumMod val="50000"/>
          </a:schemeClr>
        </a:buClr>
        <a:buFont typeface="Arial" panose="020B0604020202020204" pitchFamily="34" charset="0"/>
        <a:buChar char="•"/>
        <a:defRPr sz="2000" kern="1200">
          <a:solidFill>
            <a:schemeClr val="accent3">
              <a:lumMod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5" cstate="email">
            <a:extLst>
              <a:ext uri="{BEBA8EAE-BF5A-486C-A8C5-ECC9F3942E4B}">
                <a14:imgProps xmlns:a14="http://schemas.microsoft.com/office/drawing/2010/main">
                  <a14:imgLayer r:embed="rId16">
                    <a14:imgEffect>
                      <a14:artisticBlur radius="9"/>
                    </a14:imgEffect>
                    <a14:imgEffect>
                      <a14:colorTemperature colorTemp="4700"/>
                    </a14:imgEffect>
                  </a14:imgLayer>
                </a14:imgProps>
              </a:ext>
              <a:ext uri="{28A0092B-C50C-407E-A947-70E740481C1C}">
                <a14:useLocalDpi xmlns:a14="http://schemas.microsoft.com/office/drawing/2010/main" val="0"/>
              </a:ext>
            </a:extLst>
          </a:blip>
          <a:srcRect/>
          <a:stretch/>
        </p:blipFill>
        <p:spPr>
          <a:xfrm rot="16200000" flipH="1">
            <a:off x="5804162" y="-5817392"/>
            <a:ext cx="566741" cy="12192000"/>
          </a:xfrm>
          <a:prstGeom prst="rect">
            <a:avLst/>
          </a:prstGeom>
        </p:spPr>
      </p:pic>
      <p:sp>
        <p:nvSpPr>
          <p:cNvPr id="2" name="Title Placeholder 1"/>
          <p:cNvSpPr>
            <a:spLocks noGrp="1"/>
          </p:cNvSpPr>
          <p:nvPr>
            <p:ph type="title"/>
          </p:nvPr>
        </p:nvSpPr>
        <p:spPr>
          <a:xfrm>
            <a:off x="0" y="12704"/>
            <a:ext cx="12192000" cy="55879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29733" y="99377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48296" y="64934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7E36C-F921-47A4-8968-54D08CD64E5F}" type="datetime1">
              <a:rPr lang="en-US" smtClean="0"/>
              <a:t>12/2/2024</a:t>
            </a:fld>
            <a:endParaRPr lang="en-US"/>
          </a:p>
        </p:txBody>
      </p:sp>
      <p:sp>
        <p:nvSpPr>
          <p:cNvPr id="6" name="Slide Number Placeholder 5"/>
          <p:cNvSpPr>
            <a:spLocks noGrp="1"/>
          </p:cNvSpPr>
          <p:nvPr>
            <p:ph type="sldNum" sz="quarter" idx="4"/>
          </p:nvPr>
        </p:nvSpPr>
        <p:spPr>
          <a:xfrm>
            <a:off x="39086" y="6505497"/>
            <a:ext cx="693980" cy="340930"/>
          </a:xfrm>
          <a:prstGeom prst="rect">
            <a:avLst/>
          </a:prstGeom>
        </p:spPr>
        <p:txBody>
          <a:bodyPr vert="horz" lIns="91440" tIns="45720" rIns="91440" bIns="45720" rtlCol="0" anchor="ctr"/>
          <a:lstStyle>
            <a:lvl1pPr algn="l">
              <a:defRPr sz="1400">
                <a:solidFill>
                  <a:schemeClr val="tx1">
                    <a:tint val="75000"/>
                  </a:schemeClr>
                </a:solidFill>
              </a:defRPr>
            </a:lvl1pPr>
          </a:lstStyle>
          <a:p>
            <a:fld id="{699835BB-1066-4949-B131-03ACD54D854F}" type="slidenum">
              <a:rPr lang="en-US" smtClean="0"/>
              <a:pPr/>
              <a:t>‹#›</a:t>
            </a:fld>
            <a:endParaRPr lang="en-US"/>
          </a:p>
        </p:txBody>
      </p:sp>
      <p:cxnSp>
        <p:nvCxnSpPr>
          <p:cNvPr id="10" name="Straight Connector 9"/>
          <p:cNvCxnSpPr/>
          <p:nvPr userDrawn="1"/>
        </p:nvCxnSpPr>
        <p:spPr>
          <a:xfrm>
            <a:off x="-504" y="0"/>
            <a:ext cx="121920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userDrawn="1"/>
        </p:nvCxnSpPr>
        <p:spPr>
          <a:xfrm>
            <a:off x="-504" y="571501"/>
            <a:ext cx="12192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userDrawn="1"/>
        </p:nvCxnSpPr>
        <p:spPr>
          <a:xfrm>
            <a:off x="-504" y="6840244"/>
            <a:ext cx="12192000" cy="0"/>
          </a:xfrm>
          <a:prstGeom prst="line">
            <a:avLst/>
          </a:prstGeom>
          <a:ln w="47625"/>
        </p:spPr>
        <p:style>
          <a:lnRef idx="3">
            <a:schemeClr val="accent2"/>
          </a:lnRef>
          <a:fillRef idx="0">
            <a:schemeClr val="accent2"/>
          </a:fillRef>
          <a:effectRef idx="2">
            <a:schemeClr val="accent2"/>
          </a:effectRef>
          <a:fontRef idx="minor">
            <a:schemeClr val="tx1"/>
          </a:fontRef>
        </p:style>
      </p:cxnSp>
      <p:sp>
        <p:nvSpPr>
          <p:cNvPr id="14" name="Isosceles Triangle 13"/>
          <p:cNvSpPr/>
          <p:nvPr userDrawn="1"/>
        </p:nvSpPr>
        <p:spPr>
          <a:xfrm>
            <a:off x="507861" y="6684447"/>
            <a:ext cx="225203" cy="145605"/>
          </a:xfrm>
          <a:prstGeom prst="triangle">
            <a:avLst/>
          </a:prstGeom>
          <a:solidFill>
            <a:schemeClr val="accent2"/>
          </a:solidFill>
          <a:ln w="47625">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800"/>
          </a:p>
        </p:txBody>
      </p:sp>
      <p:sp>
        <p:nvSpPr>
          <p:cNvPr id="15" name="Isosceles Triangle 14"/>
          <p:cNvSpPr/>
          <p:nvPr userDrawn="1"/>
        </p:nvSpPr>
        <p:spPr>
          <a:xfrm rot="10800000">
            <a:off x="10819897" y="6522"/>
            <a:ext cx="225203" cy="145605"/>
          </a:xfrm>
          <a:prstGeom prst="triangle">
            <a:avLst/>
          </a:prstGeom>
          <a:solidFill>
            <a:schemeClr val="accent2"/>
          </a:solidFill>
          <a:ln w="47625">
            <a:no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800"/>
          </a:p>
        </p:txBody>
      </p:sp>
    </p:spTree>
    <p:extLst>
      <p:ext uri="{BB962C8B-B14F-4D97-AF65-F5344CB8AC3E}">
        <p14:creationId xmlns:p14="http://schemas.microsoft.com/office/powerpoint/2010/main" val="350653455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38" r:id="rId13"/>
  </p:sldLayoutIdLst>
  <p:hf hdr="0" ftr="0" dt="0"/>
  <p:txStyles>
    <p:titleStyle>
      <a:lvl1pPr algn="l" defTabSz="914400" rtl="0" eaLnBrk="1" latinLnBrk="0" hangingPunct="1">
        <a:lnSpc>
          <a:spcPct val="90000"/>
        </a:lnSpc>
        <a:spcBef>
          <a:spcPct val="0"/>
        </a:spcBef>
        <a:buNone/>
        <a:defRPr sz="2800" kern="1200">
          <a:solidFill>
            <a:schemeClr val="accent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3">
            <a:lumMod val="50000"/>
          </a:schemeClr>
        </a:buClr>
        <a:buFont typeface="Arial" panose="020B0604020202020204" pitchFamily="34" charset="0"/>
        <a:buChar char="•"/>
        <a:defRPr sz="3200" kern="1200">
          <a:solidFill>
            <a:srgbClr val="0070C0"/>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Clr>
          <a:schemeClr val="accent3">
            <a:lumMod val="50000"/>
          </a:schemeClr>
        </a:buClr>
        <a:buFont typeface="Arial" panose="020B0604020202020204" pitchFamily="34" charset="0"/>
        <a:buChar char="•"/>
        <a:defRPr sz="2800" kern="1200">
          <a:solidFill>
            <a:schemeClr val="accent3">
              <a:lumMod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Clr>
          <a:schemeClr val="accent3">
            <a:lumMod val="50000"/>
          </a:schemeClr>
        </a:buClr>
        <a:buFont typeface="Arial" panose="020B0604020202020204" pitchFamily="34" charset="0"/>
        <a:buChar char="•"/>
        <a:defRPr sz="2400" kern="1200">
          <a:solidFill>
            <a:schemeClr val="accent3">
              <a:lumMod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Clr>
          <a:schemeClr val="accent3">
            <a:lumMod val="50000"/>
          </a:schemeClr>
        </a:buClr>
        <a:buFont typeface="Arial" panose="020B0604020202020204" pitchFamily="34" charset="0"/>
        <a:buChar char="•"/>
        <a:defRPr sz="2000" kern="1200">
          <a:solidFill>
            <a:schemeClr val="accent3">
              <a:lumMod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Clr>
          <a:schemeClr val="accent3">
            <a:lumMod val="50000"/>
          </a:schemeClr>
        </a:buClr>
        <a:buFont typeface="Arial" panose="020B0604020202020204" pitchFamily="34" charset="0"/>
        <a:buChar char="•"/>
        <a:defRPr sz="2000" kern="1200">
          <a:solidFill>
            <a:schemeClr val="accent3">
              <a:lumMod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44.svg"/><Relationship Id="rId2" Type="http://schemas.openxmlformats.org/officeDocument/2006/relationships/image" Target="../media/image40.ti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2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5.emf"/><Relationship Id="rId5" Type="http://schemas.openxmlformats.org/officeDocument/2006/relationships/image" Target="../media/image54.emf"/><Relationship Id="rId10" Type="http://schemas.openxmlformats.org/officeDocument/2006/relationships/image" Target="../media/image59.png"/><Relationship Id="rId4" Type="http://schemas.openxmlformats.org/officeDocument/2006/relationships/image" Target="../media/image53.emf"/><Relationship Id="rId9" Type="http://schemas.openxmlformats.org/officeDocument/2006/relationships/image" Target="../media/image58.emf"/></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oleObject" Target="../embeddings/oleObject1.bin"/><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github.com/EPiCs-group/obelix-tutoria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github.com/EPiCs-group/obelix"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openxmlformats.org/officeDocument/2006/relationships/image" Target="../media/image36.png"/><Relationship Id="rId7" Type="http://schemas.microsoft.com/office/2007/relationships/hdphoto" Target="../media/hdphoto6.wdp"/><Relationship Id="rId12"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5.png"/><Relationship Id="rId11" Type="http://schemas.microsoft.com/office/2007/relationships/hdphoto" Target="../media/hdphoto3.wdp"/><Relationship Id="rId5" Type="http://schemas.openxmlformats.org/officeDocument/2006/relationships/image" Target="../media/image74.png"/><Relationship Id="rId15" Type="http://schemas.openxmlformats.org/officeDocument/2006/relationships/image" Target="../media/image77.png"/><Relationship Id="rId10"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29.png"/><Relationship Id="rId1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33.emf"/><Relationship Id="rId7" Type="http://schemas.openxmlformats.org/officeDocument/2006/relationships/image" Target="../media/image8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png"/><Relationship Id="rId10" Type="http://schemas.openxmlformats.org/officeDocument/2006/relationships/image" Target="../media/image35.png"/><Relationship Id="rId4" Type="http://schemas.openxmlformats.org/officeDocument/2006/relationships/image" Target="../media/image78.png"/><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mailto:a.v.kalikadien@tudelft.n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emf"/><Relationship Id="rId2" Type="http://schemas.openxmlformats.org/officeDocument/2006/relationships/notesSlide" Target="../notesSlides/notesSlide2.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emf"/><Relationship Id="rId5" Type="http://schemas.openxmlformats.org/officeDocument/2006/relationships/image" Target="../media/image28.png"/><Relationship Id="rId15" Type="http://schemas.microsoft.com/office/2007/relationships/hdphoto" Target="../media/hdphoto4.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person playing a video game&#10;&#10;Description automatically generated">
            <a:extLst>
              <a:ext uri="{FF2B5EF4-FFF2-40B4-BE49-F238E27FC236}">
                <a16:creationId xmlns:a16="http://schemas.microsoft.com/office/drawing/2014/main" id="{8B5CF6D4-BB0C-1B4B-9026-BB71C514DF4E}"/>
              </a:ext>
            </a:extLst>
          </p:cNvPr>
          <p:cNvPicPr>
            <a:picLocks noChangeAspect="1"/>
          </p:cNvPicPr>
          <p:nvPr/>
        </p:nvPicPr>
        <p:blipFill rotWithShape="1">
          <a:blip r:embed="rId3">
            <a:extLst>
              <a:ext uri="{28A0092B-C50C-407E-A947-70E740481C1C}">
                <a14:useLocalDpi xmlns:a14="http://schemas.microsoft.com/office/drawing/2010/main" val="0"/>
              </a:ext>
            </a:extLst>
          </a:blip>
          <a:srcRect l="513" t="558"/>
          <a:stretch/>
        </p:blipFill>
        <p:spPr>
          <a:xfrm>
            <a:off x="1602" y="-1028700"/>
            <a:ext cx="12246037" cy="9055100"/>
          </a:xfrm>
          <a:prstGeom prst="rect">
            <a:avLst/>
          </a:prstGeom>
        </p:spPr>
      </p:pic>
      <p:sp>
        <p:nvSpPr>
          <p:cNvPr id="2" name="Rectangle 1">
            <a:extLst>
              <a:ext uri="{FF2B5EF4-FFF2-40B4-BE49-F238E27FC236}">
                <a16:creationId xmlns:a16="http://schemas.microsoft.com/office/drawing/2014/main" id="{60D84E7C-015B-E1F6-AD26-499805731EAE}"/>
              </a:ext>
            </a:extLst>
          </p:cNvPr>
          <p:cNvSpPr/>
          <p:nvPr/>
        </p:nvSpPr>
        <p:spPr>
          <a:xfrm>
            <a:off x="-110168" y="-1028700"/>
            <a:ext cx="12479968" cy="9144000"/>
          </a:xfrm>
          <a:prstGeom prst="rect">
            <a:avLst/>
          </a:prstGeom>
          <a:solidFill>
            <a:srgbClr val="FFFFFF">
              <a:alpha val="26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nl-NL"/>
          </a:p>
        </p:txBody>
      </p:sp>
      <p:sp>
        <p:nvSpPr>
          <p:cNvPr id="7" name="Subtitle 2"/>
          <p:cNvSpPr txBox="1">
            <a:spLocks/>
          </p:cNvSpPr>
          <p:nvPr/>
        </p:nvSpPr>
        <p:spPr>
          <a:xfrm>
            <a:off x="1523998" y="148729"/>
            <a:ext cx="9144000" cy="93044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Clr>
                <a:srgbClr val="7030A0"/>
              </a:buClr>
              <a:buFont typeface="Arial" panose="020B0604020202020204" pitchFamily="34" charset="0"/>
              <a:buNone/>
              <a:defRPr sz="2400" kern="1200">
                <a:solidFill>
                  <a:schemeClr val="bg1"/>
                </a:solidFill>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Clr>
                <a:srgbClr val="7030A0"/>
              </a:buClr>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Clr>
                <a:srgbClr val="7030A0"/>
              </a:buClr>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Clr>
                <a:srgbClr val="7030A0"/>
              </a:buClr>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Clr>
                <a:srgbClr val="7030A0"/>
              </a:buClr>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800" dirty="0"/>
              <a:t>Winter School for Theoretical Chemistry and Spectroscopy</a:t>
            </a:r>
          </a:p>
          <a:p>
            <a:pPr>
              <a:lnSpc>
                <a:spcPct val="100000"/>
              </a:lnSpc>
              <a:spcBef>
                <a:spcPts val="0"/>
              </a:spcBef>
            </a:pPr>
            <a:r>
              <a:rPr lang="en-GB" sz="1800" dirty="0"/>
              <a:t>25/11/2024</a:t>
            </a:r>
            <a:endParaRPr lang="en-US" sz="1800" dirty="0"/>
          </a:p>
        </p:txBody>
      </p:sp>
      <p:sp>
        <p:nvSpPr>
          <p:cNvPr id="8" name="Subtitle 2"/>
          <p:cNvSpPr txBox="1">
            <a:spLocks/>
          </p:cNvSpPr>
          <p:nvPr/>
        </p:nvSpPr>
        <p:spPr>
          <a:xfrm>
            <a:off x="634997" y="733435"/>
            <a:ext cx="10922000" cy="13784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rgbClr val="7030A0"/>
              </a:buClr>
              <a:buFont typeface="Arial" panose="020B0604020202020204" pitchFamily="34" charset="0"/>
              <a:buNone/>
              <a:defRPr sz="2400" kern="1200">
                <a:solidFill>
                  <a:schemeClr val="bg1"/>
                </a:solidFill>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Clr>
                <a:srgbClr val="7030A0"/>
              </a:buClr>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Clr>
                <a:srgbClr val="7030A0"/>
              </a:buClr>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Clr>
                <a:srgbClr val="7030A0"/>
              </a:buClr>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Clr>
                <a:srgbClr val="7030A0"/>
              </a:buClr>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t>Inorganic Systems Engineering</a:t>
            </a:r>
          </a:p>
          <a:p>
            <a:r>
              <a:rPr lang="en-US" sz="1800"/>
              <a:t>Department of Chemical Engineering, Delft University of Technology, The Netherlands</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62" y="63054"/>
            <a:ext cx="1704991" cy="546549"/>
          </a:xfrm>
          <a:prstGeom prst="rect">
            <a:avLst/>
          </a:prstGeom>
        </p:spPr>
      </p:pic>
      <p:sp>
        <p:nvSpPr>
          <p:cNvPr id="9" name="Title 1"/>
          <p:cNvSpPr txBox="1">
            <a:spLocks/>
          </p:cNvSpPr>
          <p:nvPr/>
        </p:nvSpPr>
        <p:spPr>
          <a:xfrm>
            <a:off x="334734" y="1383464"/>
            <a:ext cx="11579771" cy="1472789"/>
          </a:xfrm>
          <a:prstGeom prst="rect">
            <a:avLst/>
          </a:prstGeom>
          <a:ln>
            <a:no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5400" kern="1200">
                <a:solidFill>
                  <a:srgbClr val="00B0F0"/>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spcBef>
                <a:spcPts val="1800"/>
              </a:spcBef>
            </a:pPr>
            <a:r>
              <a:rPr lang="en-US" sz="4800" b="1" dirty="0">
                <a:solidFill>
                  <a:srgbClr val="0070C0"/>
                </a:solidFill>
                <a:latin typeface="Myriad Pro"/>
                <a:ea typeface="+mn-ea"/>
                <a:cs typeface="+mn-cs"/>
              </a:rPr>
              <a:t>Workshop: ML-ready representations for homogeneous catalysis</a:t>
            </a:r>
          </a:p>
        </p:txBody>
      </p:sp>
      <p:sp>
        <p:nvSpPr>
          <p:cNvPr id="14" name="Subtitle 2"/>
          <p:cNvSpPr txBox="1">
            <a:spLocks/>
          </p:cNvSpPr>
          <p:nvPr/>
        </p:nvSpPr>
        <p:spPr>
          <a:xfrm>
            <a:off x="864095" y="5520026"/>
            <a:ext cx="10463811" cy="6841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3">
                  <a:lumMod val="50000"/>
                </a:schemeClr>
              </a:buClr>
              <a:buFont typeface="Arial" panose="020B0604020202020204" pitchFamily="34" charset="0"/>
              <a:buNone/>
              <a:defRPr sz="2400" kern="1200">
                <a:solidFill>
                  <a:srgbClr val="00B0F0"/>
                </a:solidFill>
                <a:effectLst>
                  <a:outerShdw blurRad="38100" dist="38100" dir="2700000" algn="tl">
                    <a:srgbClr val="000000">
                      <a:alpha val="43137"/>
                    </a:srgbClr>
                  </a:outerShdw>
                </a:effectLst>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Clr>
                <a:schemeClr val="accent3">
                  <a:lumMod val="50000"/>
                </a:schemeClr>
              </a:buClr>
              <a:buFont typeface="Arial" panose="020B0604020202020204" pitchFamily="34" charset="0"/>
              <a:buNone/>
              <a:defRPr sz="2000" kern="1200">
                <a:solidFill>
                  <a:schemeClr val="accent3">
                    <a:lumMod val="50000"/>
                  </a:schemeClr>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Clr>
                <a:schemeClr val="accent3">
                  <a:lumMod val="50000"/>
                </a:schemeClr>
              </a:buClr>
              <a:buFont typeface="Arial" panose="020B0604020202020204" pitchFamily="34" charset="0"/>
              <a:buNone/>
              <a:defRPr sz="1800" kern="1200">
                <a:solidFill>
                  <a:schemeClr val="accent3">
                    <a:lumMod val="50000"/>
                  </a:schemeClr>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Clr>
                <a:schemeClr val="accent3">
                  <a:lumMod val="50000"/>
                </a:schemeClr>
              </a:buClr>
              <a:buFont typeface="Arial" panose="020B0604020202020204" pitchFamily="34" charset="0"/>
              <a:buNone/>
              <a:defRPr sz="1600" kern="1200">
                <a:solidFill>
                  <a:schemeClr val="accent3">
                    <a:lumMod val="50000"/>
                  </a:schemeClr>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Clr>
                <a:schemeClr val="accent3">
                  <a:lumMod val="50000"/>
                </a:schemeClr>
              </a:buClr>
              <a:buFont typeface="Arial" panose="020B0604020202020204" pitchFamily="34" charset="0"/>
              <a:buNone/>
              <a:defRPr sz="1600" kern="1200">
                <a:solidFill>
                  <a:schemeClr val="accent3">
                    <a:lumMod val="50000"/>
                  </a:schemeClr>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3600" b="1" dirty="0">
                <a:solidFill>
                  <a:srgbClr val="0070C0"/>
                </a:solidFill>
                <a:effectLst>
                  <a:glow rad="101600">
                    <a:schemeClr val="bg1">
                      <a:alpha val="60000"/>
                    </a:schemeClr>
                  </a:glow>
                </a:effectLst>
              </a:rPr>
              <a:t>Adarsh Kalikadien</a:t>
            </a:r>
            <a:endParaRPr lang="en-US" sz="3600" dirty="0">
              <a:solidFill>
                <a:srgbClr val="0070C0"/>
              </a:solidFill>
              <a:effectLst>
                <a:glow rad="101600">
                  <a:schemeClr val="bg1">
                    <a:alpha val="60000"/>
                  </a:schemeClr>
                </a:glow>
              </a:effectLst>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68" y="5586063"/>
            <a:ext cx="2396168" cy="1472789"/>
          </a:xfrm>
          <a:prstGeom prst="rect">
            <a:avLst/>
          </a:prstGeom>
        </p:spPr>
      </p:pic>
    </p:spTree>
    <p:extLst>
      <p:ext uri="{BB962C8B-B14F-4D97-AF65-F5344CB8AC3E}">
        <p14:creationId xmlns:p14="http://schemas.microsoft.com/office/powerpoint/2010/main" val="3868355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A072-4CF3-D563-6244-6C2F7EDF7AD7}"/>
              </a:ext>
            </a:extLst>
          </p:cNvPr>
          <p:cNvSpPr>
            <a:spLocks noGrp="1"/>
          </p:cNvSpPr>
          <p:nvPr>
            <p:ph type="title"/>
          </p:nvPr>
        </p:nvSpPr>
        <p:spPr/>
        <p:txBody>
          <a:bodyPr/>
          <a:lstStyle/>
          <a:p>
            <a:r>
              <a:rPr lang="en-GB" dirty="0"/>
              <a:t>Our first attempt – HTE + ML</a:t>
            </a:r>
            <a:endParaRPr lang="nl-NL" dirty="0"/>
          </a:p>
        </p:txBody>
      </p:sp>
      <p:sp>
        <p:nvSpPr>
          <p:cNvPr id="4" name="Slide Number Placeholder 3">
            <a:extLst>
              <a:ext uri="{FF2B5EF4-FFF2-40B4-BE49-F238E27FC236}">
                <a16:creationId xmlns:a16="http://schemas.microsoft.com/office/drawing/2014/main" id="{7AC16BC3-D423-1FA1-9921-94C8B89EC02A}"/>
              </a:ext>
            </a:extLst>
          </p:cNvPr>
          <p:cNvSpPr>
            <a:spLocks noGrp="1"/>
          </p:cNvSpPr>
          <p:nvPr>
            <p:ph type="sldNum" sz="quarter" idx="12"/>
          </p:nvPr>
        </p:nvSpPr>
        <p:spPr/>
        <p:txBody>
          <a:bodyPr/>
          <a:lstStyle/>
          <a:p>
            <a:fld id="{699835BB-1066-4949-B131-03ACD54D854F}" type="slidenum">
              <a:rPr lang="en-US" smtClean="0"/>
              <a:t>10</a:t>
            </a:fld>
            <a:endParaRPr lang="en-US"/>
          </a:p>
        </p:txBody>
      </p:sp>
      <p:sp>
        <p:nvSpPr>
          <p:cNvPr id="11" name="TextBox 10">
            <a:extLst>
              <a:ext uri="{FF2B5EF4-FFF2-40B4-BE49-F238E27FC236}">
                <a16:creationId xmlns:a16="http://schemas.microsoft.com/office/drawing/2014/main" id="{BEC15E44-F77D-E7BA-D4FD-5BFD5E2ED5FE}"/>
              </a:ext>
            </a:extLst>
          </p:cNvPr>
          <p:cNvSpPr txBox="1"/>
          <p:nvPr/>
        </p:nvSpPr>
        <p:spPr>
          <a:xfrm>
            <a:off x="3346882" y="6496053"/>
            <a:ext cx="8703853" cy="307777"/>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Kalikadien, Valsecchi, van Putten, Maes, Muuronen, Dyubankova, Lefort, Pidko, </a:t>
            </a:r>
            <a:r>
              <a:rPr lang="en-GB" sz="1400" i="1" dirty="0">
                <a:latin typeface="Arial" panose="020B0604020202020204" pitchFamily="34" charset="0"/>
                <a:cs typeface="Arial" panose="020B0604020202020204" pitchFamily="34" charset="0"/>
              </a:rPr>
              <a:t>Chem. Sci.</a:t>
            </a:r>
            <a:r>
              <a:rPr lang="en-GB" sz="1400"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2024</a:t>
            </a:r>
            <a:endParaRPr lang="en-US" sz="1400" dirty="0">
              <a:latin typeface="Arial" panose="020B0604020202020204" pitchFamily="34" charset="0"/>
              <a:cs typeface="Arial" panose="020B0604020202020204" pitchFamily="34" charset="0"/>
            </a:endParaRPr>
          </a:p>
        </p:txBody>
      </p:sp>
      <p:pic>
        <p:nvPicPr>
          <p:cNvPr id="6" name="Picture 5" descr="A diagram of chemical formulas&#10;&#10;Description automatically generated">
            <a:extLst>
              <a:ext uri="{FF2B5EF4-FFF2-40B4-BE49-F238E27FC236}">
                <a16:creationId xmlns:a16="http://schemas.microsoft.com/office/drawing/2014/main" id="{0C5EDDC9-529E-0A27-CF02-EAA8B11F0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61" y="1440734"/>
            <a:ext cx="5036339" cy="3280551"/>
          </a:xfrm>
          <a:prstGeom prst="rect">
            <a:avLst/>
          </a:prstGeom>
        </p:spPr>
      </p:pic>
      <p:sp>
        <p:nvSpPr>
          <p:cNvPr id="10" name="Subtitle 2">
            <a:extLst>
              <a:ext uri="{FF2B5EF4-FFF2-40B4-BE49-F238E27FC236}">
                <a16:creationId xmlns:a16="http://schemas.microsoft.com/office/drawing/2014/main" id="{E292C717-34F1-7433-4F66-57EF3C06ABA0}"/>
              </a:ext>
            </a:extLst>
          </p:cNvPr>
          <p:cNvSpPr txBox="1">
            <a:spLocks/>
          </p:cNvSpPr>
          <p:nvPr/>
        </p:nvSpPr>
        <p:spPr>
          <a:xfrm>
            <a:off x="9329375" y="1440734"/>
            <a:ext cx="1383510" cy="38004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pPr>
            <a:r>
              <a:rPr lang="en-GB" sz="1800" b="1" dirty="0">
                <a:solidFill>
                  <a:schemeClr val="tx1"/>
                </a:solidFill>
                <a:latin typeface="Myriad Pro" panose="020B0503030403090204" pitchFamily="34" charset="0"/>
              </a:rPr>
              <a:t>Descriptors</a:t>
            </a:r>
          </a:p>
        </p:txBody>
      </p:sp>
      <p:sp>
        <p:nvSpPr>
          <p:cNvPr id="7" name="Subtitle 2">
            <a:extLst>
              <a:ext uri="{FF2B5EF4-FFF2-40B4-BE49-F238E27FC236}">
                <a16:creationId xmlns:a16="http://schemas.microsoft.com/office/drawing/2014/main" id="{BE460EA7-3DF6-56C5-CE0F-2B0B0369B646}"/>
              </a:ext>
            </a:extLst>
          </p:cNvPr>
          <p:cNvSpPr txBox="1">
            <a:spLocks/>
          </p:cNvSpPr>
          <p:nvPr/>
        </p:nvSpPr>
        <p:spPr>
          <a:xfrm>
            <a:off x="6278768" y="1440734"/>
            <a:ext cx="1804737" cy="344715"/>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pPr>
            <a:r>
              <a:rPr lang="en-GB" sz="1800" b="1" dirty="0">
                <a:solidFill>
                  <a:schemeClr val="tx1"/>
                </a:solidFill>
                <a:latin typeface="Myriad Pro" panose="020B0503030403090204" pitchFamily="34" charset="0"/>
              </a:rPr>
              <a:t>Model catalysts</a:t>
            </a:r>
          </a:p>
        </p:txBody>
      </p:sp>
      <p:grpSp>
        <p:nvGrpSpPr>
          <p:cNvPr id="14" name="Group 13">
            <a:extLst>
              <a:ext uri="{FF2B5EF4-FFF2-40B4-BE49-F238E27FC236}">
                <a16:creationId xmlns:a16="http://schemas.microsoft.com/office/drawing/2014/main" id="{9BA99417-044E-24D4-3F5C-D44F3A00F808}"/>
              </a:ext>
            </a:extLst>
          </p:cNvPr>
          <p:cNvGrpSpPr/>
          <p:nvPr/>
        </p:nvGrpSpPr>
        <p:grpSpPr>
          <a:xfrm>
            <a:off x="6190535" y="1930252"/>
            <a:ext cx="1981202" cy="1448856"/>
            <a:chOff x="5141186" y="2319112"/>
            <a:chExt cx="1981202" cy="1448856"/>
          </a:xfrm>
        </p:grpSpPr>
        <p:pic>
          <p:nvPicPr>
            <p:cNvPr id="12" name="Picture 11" descr="A screenshot of a computer&#10;&#10;Description automatically generated">
              <a:extLst>
                <a:ext uri="{FF2B5EF4-FFF2-40B4-BE49-F238E27FC236}">
                  <a16:creationId xmlns:a16="http://schemas.microsoft.com/office/drawing/2014/main" id="{8D9E16ED-3CF2-8A1C-C94C-DFD9F47FDE21}"/>
                </a:ext>
              </a:extLst>
            </p:cNvPr>
            <p:cNvPicPr>
              <a:picLocks noChangeAspect="1"/>
            </p:cNvPicPr>
            <p:nvPr/>
          </p:nvPicPr>
          <p:blipFill rotWithShape="1">
            <a:blip r:embed="rId3">
              <a:extLst>
                <a:ext uri="{28A0092B-C50C-407E-A947-70E740481C1C}">
                  <a14:useLocalDpi xmlns:a14="http://schemas.microsoft.com/office/drawing/2010/main" val="0"/>
                </a:ext>
              </a:extLst>
            </a:blip>
            <a:srcRect l="903" t="48577" r="76556" b="27200"/>
            <a:stretch/>
          </p:blipFill>
          <p:spPr>
            <a:xfrm>
              <a:off x="5141186" y="2319112"/>
              <a:ext cx="1981202" cy="1448856"/>
            </a:xfrm>
            <a:prstGeom prst="rect">
              <a:avLst/>
            </a:prstGeom>
          </p:spPr>
        </p:pic>
        <p:sp>
          <p:nvSpPr>
            <p:cNvPr id="13" name="Rectangle 12">
              <a:extLst>
                <a:ext uri="{FF2B5EF4-FFF2-40B4-BE49-F238E27FC236}">
                  <a16:creationId xmlns:a16="http://schemas.microsoft.com/office/drawing/2014/main" id="{75A7BF04-9836-163E-0D98-2F692AB11468}"/>
                </a:ext>
              </a:extLst>
            </p:cNvPr>
            <p:cNvSpPr/>
            <p:nvPr/>
          </p:nvSpPr>
          <p:spPr>
            <a:xfrm>
              <a:off x="5141186" y="2319113"/>
              <a:ext cx="273025" cy="167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5" name="Graphic 14">
            <a:extLst>
              <a:ext uri="{FF2B5EF4-FFF2-40B4-BE49-F238E27FC236}">
                <a16:creationId xmlns:a16="http://schemas.microsoft.com/office/drawing/2014/main" id="{03E56CC3-CA51-5B47-4250-52802B2E1A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60212" y="2273345"/>
            <a:ext cx="1321836" cy="833331"/>
          </a:xfrm>
          <a:prstGeom prst="rect">
            <a:avLst/>
          </a:prstGeom>
        </p:spPr>
      </p:pic>
      <p:pic>
        <p:nvPicPr>
          <p:cNvPr id="16" name="Graphic 15">
            <a:extLst>
              <a:ext uri="{FF2B5EF4-FFF2-40B4-BE49-F238E27FC236}">
                <a16:creationId xmlns:a16="http://schemas.microsoft.com/office/drawing/2014/main" id="{B187406A-116A-B081-A3CB-5CDCDF67A5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0242" y="3498874"/>
            <a:ext cx="1061776" cy="1061776"/>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6A16CD7C-C542-2C96-F5F9-0316CDE7D5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1644" y="4952846"/>
            <a:ext cx="1678972" cy="1161227"/>
          </a:xfrm>
          <a:prstGeom prst="rect">
            <a:avLst/>
          </a:prstGeom>
        </p:spPr>
      </p:pic>
      <p:sp>
        <p:nvSpPr>
          <p:cNvPr id="18" name="Subtitle 2">
            <a:extLst>
              <a:ext uri="{FF2B5EF4-FFF2-40B4-BE49-F238E27FC236}">
                <a16:creationId xmlns:a16="http://schemas.microsoft.com/office/drawing/2014/main" id="{6009A51A-15BE-38CA-C8AF-C83D18333027}"/>
              </a:ext>
            </a:extLst>
          </p:cNvPr>
          <p:cNvSpPr txBox="1">
            <a:spLocks/>
          </p:cNvSpPr>
          <p:nvPr/>
        </p:nvSpPr>
        <p:spPr>
          <a:xfrm>
            <a:off x="9329375" y="1887223"/>
            <a:ext cx="1383510" cy="38004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pPr>
            <a:r>
              <a:rPr lang="en-GB" sz="1800" b="1" dirty="0">
                <a:solidFill>
                  <a:schemeClr val="tx1"/>
                </a:solidFill>
                <a:latin typeface="Myriad Pro" panose="020B0503030403090204" pitchFamily="34" charset="0"/>
              </a:rPr>
              <a:t>Geometric</a:t>
            </a:r>
          </a:p>
        </p:txBody>
      </p:sp>
      <p:sp>
        <p:nvSpPr>
          <p:cNvPr id="19" name="Subtitle 2">
            <a:extLst>
              <a:ext uri="{FF2B5EF4-FFF2-40B4-BE49-F238E27FC236}">
                <a16:creationId xmlns:a16="http://schemas.microsoft.com/office/drawing/2014/main" id="{AE69D5A5-A5D4-9231-74C9-4669702D18E6}"/>
              </a:ext>
            </a:extLst>
          </p:cNvPr>
          <p:cNvSpPr txBox="1">
            <a:spLocks/>
          </p:cNvSpPr>
          <p:nvPr/>
        </p:nvSpPr>
        <p:spPr>
          <a:xfrm>
            <a:off x="9632609" y="3112752"/>
            <a:ext cx="777043" cy="38004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pPr>
            <a:r>
              <a:rPr lang="en-GB" sz="1800" b="1" dirty="0">
                <a:solidFill>
                  <a:schemeClr val="tx1"/>
                </a:solidFill>
                <a:latin typeface="Myriad Pro" panose="020B0503030403090204" pitchFamily="34" charset="0"/>
              </a:rPr>
              <a:t>Steric</a:t>
            </a:r>
          </a:p>
        </p:txBody>
      </p:sp>
      <p:sp>
        <p:nvSpPr>
          <p:cNvPr id="20" name="Subtitle 2">
            <a:extLst>
              <a:ext uri="{FF2B5EF4-FFF2-40B4-BE49-F238E27FC236}">
                <a16:creationId xmlns:a16="http://schemas.microsoft.com/office/drawing/2014/main" id="{671DB5C0-39B9-A1D3-C94A-6FFAC6301B7E}"/>
              </a:ext>
            </a:extLst>
          </p:cNvPr>
          <p:cNvSpPr txBox="1">
            <a:spLocks/>
          </p:cNvSpPr>
          <p:nvPr/>
        </p:nvSpPr>
        <p:spPr>
          <a:xfrm>
            <a:off x="9419482" y="4566726"/>
            <a:ext cx="1203297" cy="38004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pPr>
            <a:r>
              <a:rPr lang="en-GB" sz="1800" b="1" dirty="0">
                <a:solidFill>
                  <a:schemeClr val="tx1"/>
                </a:solidFill>
                <a:latin typeface="Myriad Pro" panose="020B0503030403090204" pitchFamily="34" charset="0"/>
              </a:rPr>
              <a:t>Electronic</a:t>
            </a:r>
          </a:p>
        </p:txBody>
      </p:sp>
      <p:pic>
        <p:nvPicPr>
          <p:cNvPr id="23" name="Picture 22" descr="A diagram of chemical formulas&#10;&#10;Description automatically generated">
            <a:extLst>
              <a:ext uri="{FF2B5EF4-FFF2-40B4-BE49-F238E27FC236}">
                <a16:creationId xmlns:a16="http://schemas.microsoft.com/office/drawing/2014/main" id="{BCB79A67-6AF3-84BC-587F-97F1012723D5}"/>
              </a:ext>
            </a:extLst>
          </p:cNvPr>
          <p:cNvPicPr>
            <a:picLocks noChangeAspect="1"/>
          </p:cNvPicPr>
          <p:nvPr/>
        </p:nvPicPr>
        <p:blipFill rotWithShape="1">
          <a:blip r:embed="rId2">
            <a:extLst>
              <a:ext uri="{28A0092B-C50C-407E-A947-70E740481C1C}">
                <a14:useLocalDpi xmlns:a14="http://schemas.microsoft.com/office/drawing/2010/main" val="0"/>
              </a:ext>
            </a:extLst>
          </a:blip>
          <a:srcRect l="14180" t="48786" r="12834"/>
          <a:stretch/>
        </p:blipFill>
        <p:spPr>
          <a:xfrm>
            <a:off x="5343238" y="4025347"/>
            <a:ext cx="3675797" cy="1680108"/>
          </a:xfrm>
          <a:prstGeom prst="rect">
            <a:avLst/>
          </a:prstGeom>
        </p:spPr>
      </p:pic>
      <p:sp>
        <p:nvSpPr>
          <p:cNvPr id="24" name="Subtitle 2">
            <a:extLst>
              <a:ext uri="{FF2B5EF4-FFF2-40B4-BE49-F238E27FC236}">
                <a16:creationId xmlns:a16="http://schemas.microsoft.com/office/drawing/2014/main" id="{77EA5E7D-6507-6B46-0D7B-8AAD7F344077}"/>
              </a:ext>
            </a:extLst>
          </p:cNvPr>
          <p:cNvSpPr txBox="1">
            <a:spLocks/>
          </p:cNvSpPr>
          <p:nvPr/>
        </p:nvSpPr>
        <p:spPr>
          <a:xfrm>
            <a:off x="5754945" y="3278676"/>
            <a:ext cx="2852382" cy="344715"/>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0"/>
              </a:spcBef>
            </a:pPr>
            <a:r>
              <a:rPr lang="en-GB" sz="1800" b="1" dirty="0">
                <a:solidFill>
                  <a:schemeClr val="tx1"/>
                </a:solidFill>
                <a:latin typeface="Myriad Pro" panose="020B0503030403090204" pitchFamily="34" charset="0"/>
              </a:rPr>
              <a:t>+</a:t>
            </a:r>
          </a:p>
          <a:p>
            <a:pPr>
              <a:lnSpc>
                <a:spcPct val="100000"/>
              </a:lnSpc>
              <a:spcBef>
                <a:spcPts val="0"/>
              </a:spcBef>
            </a:pPr>
            <a:r>
              <a:rPr lang="en-GB" b="1" dirty="0">
                <a:latin typeface="Myriad Pro" panose="020B0503030403090204" pitchFamily="34" charset="0"/>
              </a:rPr>
              <a:t>Substrate representation</a:t>
            </a:r>
            <a:endParaRPr lang="en-GB" sz="1800" b="1" dirty="0">
              <a:solidFill>
                <a:schemeClr val="tx1"/>
              </a:solidFill>
              <a:latin typeface="Myriad Pro" panose="020B0503030403090204" pitchFamily="34" charset="0"/>
            </a:endParaRPr>
          </a:p>
        </p:txBody>
      </p:sp>
      <p:pic>
        <p:nvPicPr>
          <p:cNvPr id="5" name="Picture 4" descr="A screenshot of a video game&#10;&#10;Description automatically generated">
            <a:extLst>
              <a:ext uri="{FF2B5EF4-FFF2-40B4-BE49-F238E27FC236}">
                <a16:creationId xmlns:a16="http://schemas.microsoft.com/office/drawing/2014/main" id="{E3E04686-E2AF-EF7B-07BA-5E3A0B54240A}"/>
              </a:ext>
            </a:extLst>
          </p:cNvPr>
          <p:cNvPicPr>
            <a:picLocks noChangeAspect="1"/>
          </p:cNvPicPr>
          <p:nvPr/>
        </p:nvPicPr>
        <p:blipFill rotWithShape="1">
          <a:blip r:embed="rId9">
            <a:extLst>
              <a:ext uri="{28A0092B-C50C-407E-A947-70E740481C1C}">
                <a14:useLocalDpi xmlns:a14="http://schemas.microsoft.com/office/drawing/2010/main" val="0"/>
              </a:ext>
            </a:extLst>
          </a:blip>
          <a:srcRect l="52455" t="11426" r="22905" b="79217"/>
          <a:stretch/>
        </p:blipFill>
        <p:spPr>
          <a:xfrm>
            <a:off x="1153366" y="5032529"/>
            <a:ext cx="2867729" cy="1539724"/>
          </a:xfrm>
          <a:prstGeom prst="rect">
            <a:avLst/>
          </a:prstGeom>
        </p:spPr>
      </p:pic>
      <p:sp>
        <p:nvSpPr>
          <p:cNvPr id="8" name="Subtitle 2">
            <a:extLst>
              <a:ext uri="{FF2B5EF4-FFF2-40B4-BE49-F238E27FC236}">
                <a16:creationId xmlns:a16="http://schemas.microsoft.com/office/drawing/2014/main" id="{64B18F6D-3C52-9539-64FE-C46AE3843967}"/>
              </a:ext>
            </a:extLst>
          </p:cNvPr>
          <p:cNvSpPr txBox="1">
            <a:spLocks/>
          </p:cNvSpPr>
          <p:nvPr/>
        </p:nvSpPr>
        <p:spPr>
          <a:xfrm>
            <a:off x="1404344" y="4628594"/>
            <a:ext cx="2365772" cy="344715"/>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pPr>
            <a:r>
              <a:rPr lang="en-GB" sz="1800" b="1" dirty="0">
                <a:solidFill>
                  <a:schemeClr val="tx1"/>
                </a:solidFill>
                <a:latin typeface="Myriad Pro" panose="020B0503030403090204" pitchFamily="34" charset="0"/>
              </a:rPr>
              <a:t>Target for modelling</a:t>
            </a:r>
          </a:p>
        </p:txBody>
      </p:sp>
      <p:sp>
        <p:nvSpPr>
          <p:cNvPr id="3" name="Subtitle 2">
            <a:extLst>
              <a:ext uri="{FF2B5EF4-FFF2-40B4-BE49-F238E27FC236}">
                <a16:creationId xmlns:a16="http://schemas.microsoft.com/office/drawing/2014/main" id="{4E04BD21-2167-1C92-9650-FA608EA408DD}"/>
              </a:ext>
            </a:extLst>
          </p:cNvPr>
          <p:cNvSpPr txBox="1">
            <a:spLocks/>
          </p:cNvSpPr>
          <p:nvPr/>
        </p:nvSpPr>
        <p:spPr>
          <a:xfrm>
            <a:off x="9322142" y="1434658"/>
            <a:ext cx="2240593" cy="38004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0"/>
              </a:spcBef>
            </a:pPr>
            <a:r>
              <a:rPr lang="en-GB" sz="1800" b="1" dirty="0">
                <a:solidFill>
                  <a:schemeClr val="tx1"/>
                </a:solidFill>
                <a:latin typeface="Myriad Pro" panose="020B0503030403090204" pitchFamily="34" charset="0"/>
              </a:rPr>
              <a:t>DFT</a:t>
            </a:r>
          </a:p>
          <a:p>
            <a:pPr algn="ctr">
              <a:lnSpc>
                <a:spcPct val="100000"/>
              </a:lnSpc>
              <a:spcBef>
                <a:spcPts val="0"/>
              </a:spcBef>
            </a:pPr>
            <a:r>
              <a:rPr lang="en-GB" sz="1800" dirty="0">
                <a:solidFill>
                  <a:schemeClr val="tx1"/>
                </a:solidFill>
                <a:latin typeface="Myriad Pro" panose="020B0503030403090204" pitchFamily="34" charset="0"/>
              </a:rPr>
              <a:t>Gaussian 16</a:t>
            </a:r>
          </a:p>
          <a:p>
            <a:pPr algn="ctr">
              <a:lnSpc>
                <a:spcPct val="100000"/>
              </a:lnSpc>
              <a:spcBef>
                <a:spcPts val="0"/>
              </a:spcBef>
            </a:pPr>
            <a:r>
              <a:rPr lang="en-GB" sz="1800" b="1" dirty="0" err="1">
                <a:solidFill>
                  <a:schemeClr val="tx1"/>
                </a:solidFill>
                <a:latin typeface="Myriad Pro" panose="020B0503030403090204" pitchFamily="34" charset="0"/>
              </a:rPr>
              <a:t>Opt</a:t>
            </a:r>
            <a:r>
              <a:rPr lang="en-GB" sz="1800" b="1" dirty="0">
                <a:solidFill>
                  <a:schemeClr val="tx1"/>
                </a:solidFill>
                <a:latin typeface="Myriad Pro" panose="020B0503030403090204" pitchFamily="34" charset="0"/>
              </a:rPr>
              <a:t>: </a:t>
            </a:r>
            <a:r>
              <a:rPr lang="en-GB" sz="1800" dirty="0">
                <a:solidFill>
                  <a:schemeClr val="tx1"/>
                </a:solidFill>
                <a:latin typeface="Myriad Pro" panose="020B0503030403090204" pitchFamily="34" charset="0"/>
              </a:rPr>
              <a:t>PBE0-D3(BJ)//def2-SVP</a:t>
            </a:r>
          </a:p>
          <a:p>
            <a:pPr algn="ctr">
              <a:lnSpc>
                <a:spcPct val="100000"/>
              </a:lnSpc>
              <a:spcBef>
                <a:spcPts val="0"/>
              </a:spcBef>
            </a:pPr>
            <a:r>
              <a:rPr lang="en-GB" b="1" dirty="0">
                <a:latin typeface="Myriad Pro" panose="020B0503030403090204" pitchFamily="34" charset="0"/>
              </a:rPr>
              <a:t>SP: </a:t>
            </a:r>
            <a:r>
              <a:rPr lang="en-GB" dirty="0">
                <a:latin typeface="Myriad Pro" panose="020B0503030403090204" pitchFamily="34" charset="0"/>
              </a:rPr>
              <a:t>PBE0-D3(BJ)//def2-TZVPP</a:t>
            </a:r>
            <a:endParaRPr lang="en-GB" sz="1800" dirty="0">
              <a:solidFill>
                <a:schemeClr val="tx1"/>
              </a:solidFill>
              <a:latin typeface="Myriad Pro" panose="020B0503030403090204" pitchFamily="34" charset="0"/>
            </a:endParaRPr>
          </a:p>
        </p:txBody>
      </p:sp>
      <p:pic>
        <p:nvPicPr>
          <p:cNvPr id="9" name="Picture 8">
            <a:extLst>
              <a:ext uri="{FF2B5EF4-FFF2-40B4-BE49-F238E27FC236}">
                <a16:creationId xmlns:a16="http://schemas.microsoft.com/office/drawing/2014/main" id="{5A291174-3F62-3C64-A177-A83103BB365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095" t="29128" r="37105" b="13578"/>
          <a:stretch/>
        </p:blipFill>
        <p:spPr>
          <a:xfrm>
            <a:off x="10542190" y="321621"/>
            <a:ext cx="1169377" cy="1776046"/>
          </a:xfrm>
          <a:prstGeom prst="rect">
            <a:avLst/>
          </a:prstGeom>
        </p:spPr>
      </p:pic>
    </p:spTree>
    <p:extLst>
      <p:ext uri="{BB962C8B-B14F-4D97-AF65-F5344CB8AC3E}">
        <p14:creationId xmlns:p14="http://schemas.microsoft.com/office/powerpoint/2010/main" val="52845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8" grpId="0"/>
      <p:bldP spid="19" grpId="0"/>
      <p:bldP spid="20" grpId="0"/>
      <p:bldP spid="24" grpId="0"/>
      <p:bldP spid="8" grpId="0"/>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A072-4CF3-D563-6244-6C2F7EDF7AD7}"/>
              </a:ext>
            </a:extLst>
          </p:cNvPr>
          <p:cNvSpPr>
            <a:spLocks noGrp="1"/>
          </p:cNvSpPr>
          <p:nvPr>
            <p:ph type="title"/>
          </p:nvPr>
        </p:nvSpPr>
        <p:spPr/>
        <p:txBody>
          <a:bodyPr/>
          <a:lstStyle/>
          <a:p>
            <a:r>
              <a:rPr lang="en-GB" dirty="0"/>
              <a:t>Our first attempt – HTE + ML</a:t>
            </a:r>
            <a:endParaRPr lang="nl-NL" dirty="0"/>
          </a:p>
        </p:txBody>
      </p:sp>
      <p:sp>
        <p:nvSpPr>
          <p:cNvPr id="3" name="Content Placeholder 2">
            <a:extLst>
              <a:ext uri="{FF2B5EF4-FFF2-40B4-BE49-F238E27FC236}">
                <a16:creationId xmlns:a16="http://schemas.microsoft.com/office/drawing/2014/main" id="{046AE118-0DE6-6580-245D-E585E112743D}"/>
              </a:ext>
            </a:extLst>
          </p:cNvPr>
          <p:cNvSpPr>
            <a:spLocks noGrp="1"/>
          </p:cNvSpPr>
          <p:nvPr>
            <p:ph idx="1"/>
          </p:nvPr>
        </p:nvSpPr>
        <p:spPr/>
        <p:txBody>
          <a:bodyPr/>
          <a:lstStyle/>
          <a:p>
            <a:endParaRPr lang="nl-NL" dirty="0"/>
          </a:p>
        </p:txBody>
      </p:sp>
      <p:sp>
        <p:nvSpPr>
          <p:cNvPr id="4" name="Slide Number Placeholder 3">
            <a:extLst>
              <a:ext uri="{FF2B5EF4-FFF2-40B4-BE49-F238E27FC236}">
                <a16:creationId xmlns:a16="http://schemas.microsoft.com/office/drawing/2014/main" id="{7AC16BC3-D423-1FA1-9921-94C8B89EC02A}"/>
              </a:ext>
            </a:extLst>
          </p:cNvPr>
          <p:cNvSpPr>
            <a:spLocks noGrp="1"/>
          </p:cNvSpPr>
          <p:nvPr>
            <p:ph type="sldNum" sz="quarter" idx="12"/>
          </p:nvPr>
        </p:nvSpPr>
        <p:spPr/>
        <p:txBody>
          <a:bodyPr/>
          <a:lstStyle/>
          <a:p>
            <a:fld id="{699835BB-1066-4949-B131-03ACD54D854F}" type="slidenum">
              <a:rPr lang="en-US" smtClean="0"/>
              <a:t>11</a:t>
            </a:fld>
            <a:endParaRPr lang="en-US"/>
          </a:p>
        </p:txBody>
      </p:sp>
      <p:pic>
        <p:nvPicPr>
          <p:cNvPr id="10" name="Picture 9" descr="A screenshot of a video game&#10;&#10;Description automatically generated">
            <a:extLst>
              <a:ext uri="{FF2B5EF4-FFF2-40B4-BE49-F238E27FC236}">
                <a16:creationId xmlns:a16="http://schemas.microsoft.com/office/drawing/2014/main" id="{117E2A51-B01D-A8F8-4E0A-925C155226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0881"/>
          <a:stretch/>
        </p:blipFill>
        <p:spPr>
          <a:xfrm>
            <a:off x="308811" y="993775"/>
            <a:ext cx="3252536" cy="5370968"/>
          </a:xfrm>
          <a:prstGeom prst="rect">
            <a:avLst/>
          </a:prstGeom>
        </p:spPr>
      </p:pic>
      <p:sp>
        <p:nvSpPr>
          <p:cNvPr id="11" name="TextBox 10">
            <a:extLst>
              <a:ext uri="{FF2B5EF4-FFF2-40B4-BE49-F238E27FC236}">
                <a16:creationId xmlns:a16="http://schemas.microsoft.com/office/drawing/2014/main" id="{BEC15E44-F77D-E7BA-D4FD-5BFD5E2ED5FE}"/>
              </a:ext>
            </a:extLst>
          </p:cNvPr>
          <p:cNvSpPr txBox="1"/>
          <p:nvPr/>
        </p:nvSpPr>
        <p:spPr>
          <a:xfrm>
            <a:off x="3346882" y="6496053"/>
            <a:ext cx="8703853" cy="307777"/>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Kalikadien, Valsecchi, van Putten, Maes, Muuronen, Dyubankova, Lefort, Pidko, </a:t>
            </a:r>
            <a:r>
              <a:rPr lang="en-GB" sz="1400" i="1" dirty="0">
                <a:latin typeface="Arial" panose="020B0604020202020204" pitchFamily="34" charset="0"/>
                <a:cs typeface="Arial" panose="020B0604020202020204" pitchFamily="34" charset="0"/>
              </a:rPr>
              <a:t>Chem. Sci.</a:t>
            </a:r>
            <a:r>
              <a:rPr lang="en-GB" sz="1400"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2024</a:t>
            </a:r>
            <a:endParaRPr lang="en-US" sz="1400" dirty="0">
              <a:latin typeface="Arial" panose="020B0604020202020204" pitchFamily="34" charset="0"/>
              <a:cs typeface="Arial" panose="020B0604020202020204" pitchFamily="34" charset="0"/>
            </a:endParaRPr>
          </a:p>
        </p:txBody>
      </p:sp>
      <p:pic>
        <p:nvPicPr>
          <p:cNvPr id="5" name="Picture 4" descr="A screenshot of a video game&#10;&#10;Description automatically generated">
            <a:extLst>
              <a:ext uri="{FF2B5EF4-FFF2-40B4-BE49-F238E27FC236}">
                <a16:creationId xmlns:a16="http://schemas.microsoft.com/office/drawing/2014/main" id="{1A9EEF5B-91E3-234F-4E49-CC2A5FC9F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05" r="33612"/>
          <a:stretch/>
        </p:blipFill>
        <p:spPr>
          <a:xfrm>
            <a:off x="3593432" y="993775"/>
            <a:ext cx="4130841" cy="5370968"/>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BEC1DE3A-8778-A20B-A21C-470FDE4E14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389" r="-894"/>
          <a:stretch/>
        </p:blipFill>
        <p:spPr>
          <a:xfrm>
            <a:off x="7724273" y="993775"/>
            <a:ext cx="3854116" cy="5370968"/>
          </a:xfrm>
          <a:prstGeom prst="rect">
            <a:avLst/>
          </a:prstGeom>
        </p:spPr>
      </p:pic>
      <p:sp>
        <p:nvSpPr>
          <p:cNvPr id="7" name="Rectangle 6">
            <a:extLst>
              <a:ext uri="{FF2B5EF4-FFF2-40B4-BE49-F238E27FC236}">
                <a16:creationId xmlns:a16="http://schemas.microsoft.com/office/drawing/2014/main" id="{664C1718-D8C2-5CA9-CC2D-94500B74DE15}"/>
              </a:ext>
            </a:extLst>
          </p:cNvPr>
          <p:cNvSpPr/>
          <p:nvPr/>
        </p:nvSpPr>
        <p:spPr>
          <a:xfrm>
            <a:off x="9259098" y="1180730"/>
            <a:ext cx="2319291" cy="2353047"/>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nl-NL"/>
          </a:p>
        </p:txBody>
      </p:sp>
      <p:sp>
        <p:nvSpPr>
          <p:cNvPr id="8" name="TextBox 7">
            <a:extLst>
              <a:ext uri="{FF2B5EF4-FFF2-40B4-BE49-F238E27FC236}">
                <a16:creationId xmlns:a16="http://schemas.microsoft.com/office/drawing/2014/main" id="{589B67C9-8F03-82D9-9B5A-BE92198C3C5B}"/>
              </a:ext>
            </a:extLst>
          </p:cNvPr>
          <p:cNvSpPr txBox="1"/>
          <p:nvPr/>
        </p:nvSpPr>
        <p:spPr>
          <a:xfrm>
            <a:off x="7849582" y="5767385"/>
            <a:ext cx="1973686" cy="369332"/>
          </a:xfrm>
          <a:prstGeom prst="rect">
            <a:avLst/>
          </a:prstGeom>
          <a:noFill/>
        </p:spPr>
        <p:txBody>
          <a:bodyPr wrap="square" rtlCol="0">
            <a:spAutoFit/>
          </a:bodyPr>
          <a:lstStyle/>
          <a:p>
            <a:r>
              <a:rPr lang="en-GB" dirty="0">
                <a:latin typeface="Myriad Pro" panose="020B0503030403090204" pitchFamily="34" charset="0"/>
              </a:rPr>
              <a:t>Random forest</a:t>
            </a:r>
            <a:endParaRPr lang="nl-NL" dirty="0">
              <a:latin typeface="Myriad Pro" panose="020B0503030403090204" pitchFamily="34" charset="0"/>
            </a:endParaRPr>
          </a:p>
        </p:txBody>
      </p:sp>
    </p:spTree>
    <p:extLst>
      <p:ext uri="{BB962C8B-B14F-4D97-AF65-F5344CB8AC3E}">
        <p14:creationId xmlns:p14="http://schemas.microsoft.com/office/powerpoint/2010/main" val="362332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A072-4CF3-D563-6244-6C2F7EDF7AD7}"/>
              </a:ext>
            </a:extLst>
          </p:cNvPr>
          <p:cNvSpPr>
            <a:spLocks noGrp="1"/>
          </p:cNvSpPr>
          <p:nvPr>
            <p:ph type="title"/>
          </p:nvPr>
        </p:nvSpPr>
        <p:spPr/>
        <p:txBody>
          <a:bodyPr/>
          <a:lstStyle/>
          <a:p>
            <a:r>
              <a:rPr lang="en-GB" dirty="0"/>
              <a:t>Our first attempt – HTE + ML</a:t>
            </a:r>
            <a:endParaRPr lang="nl-NL" dirty="0"/>
          </a:p>
        </p:txBody>
      </p:sp>
      <p:sp>
        <p:nvSpPr>
          <p:cNvPr id="3" name="Content Placeholder 2">
            <a:extLst>
              <a:ext uri="{FF2B5EF4-FFF2-40B4-BE49-F238E27FC236}">
                <a16:creationId xmlns:a16="http://schemas.microsoft.com/office/drawing/2014/main" id="{046AE118-0DE6-6580-245D-E585E112743D}"/>
              </a:ext>
            </a:extLst>
          </p:cNvPr>
          <p:cNvSpPr>
            <a:spLocks noGrp="1"/>
          </p:cNvSpPr>
          <p:nvPr>
            <p:ph idx="1"/>
          </p:nvPr>
        </p:nvSpPr>
        <p:spPr>
          <a:xfrm>
            <a:off x="829733" y="993775"/>
            <a:ext cx="4612551" cy="4351338"/>
          </a:xfrm>
        </p:spPr>
        <p:txBody>
          <a:bodyPr>
            <a:normAutofit/>
          </a:bodyPr>
          <a:lstStyle/>
          <a:p>
            <a:r>
              <a:rPr lang="en-GB" sz="2800" dirty="0"/>
              <a:t>Simple representations sometimes work as well as DFT-based representation</a:t>
            </a:r>
          </a:p>
          <a:p>
            <a:r>
              <a:rPr lang="en-GB" sz="2800" dirty="0"/>
              <a:t>Depends modelling task and experimental data</a:t>
            </a:r>
          </a:p>
          <a:p>
            <a:endParaRPr lang="nl-NL" sz="2800" dirty="0"/>
          </a:p>
        </p:txBody>
      </p:sp>
      <p:sp>
        <p:nvSpPr>
          <p:cNvPr id="4" name="Slide Number Placeholder 3">
            <a:extLst>
              <a:ext uri="{FF2B5EF4-FFF2-40B4-BE49-F238E27FC236}">
                <a16:creationId xmlns:a16="http://schemas.microsoft.com/office/drawing/2014/main" id="{7AC16BC3-D423-1FA1-9921-94C8B89EC02A}"/>
              </a:ext>
            </a:extLst>
          </p:cNvPr>
          <p:cNvSpPr>
            <a:spLocks noGrp="1"/>
          </p:cNvSpPr>
          <p:nvPr>
            <p:ph type="sldNum" sz="quarter" idx="12"/>
          </p:nvPr>
        </p:nvSpPr>
        <p:spPr/>
        <p:txBody>
          <a:bodyPr/>
          <a:lstStyle/>
          <a:p>
            <a:fld id="{699835BB-1066-4949-B131-03ACD54D854F}" type="slidenum">
              <a:rPr lang="en-US" smtClean="0"/>
              <a:t>12</a:t>
            </a:fld>
            <a:endParaRPr lang="en-US"/>
          </a:p>
        </p:txBody>
      </p:sp>
      <p:pic>
        <p:nvPicPr>
          <p:cNvPr id="8" name="Picture 7" descr="A screenshot of a graph&#10;&#10;Description automatically generated">
            <a:extLst>
              <a:ext uri="{FF2B5EF4-FFF2-40B4-BE49-F238E27FC236}">
                <a16:creationId xmlns:a16="http://schemas.microsoft.com/office/drawing/2014/main" id="{81A31274-DB38-0B04-5B08-308F4C0EA4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924" t="453" r="26365" b="50392"/>
          <a:stretch/>
        </p:blipFill>
        <p:spPr>
          <a:xfrm>
            <a:off x="5301860" y="1404400"/>
            <a:ext cx="6496551" cy="4276526"/>
          </a:xfrm>
          <a:prstGeom prst="rect">
            <a:avLst/>
          </a:prstGeom>
        </p:spPr>
      </p:pic>
      <p:pic>
        <p:nvPicPr>
          <p:cNvPr id="5" name="Picture 4" descr="A qr code with a piece of paper&#10;&#10;Description automatically generated">
            <a:extLst>
              <a:ext uri="{FF2B5EF4-FFF2-40B4-BE49-F238E27FC236}">
                <a16:creationId xmlns:a16="http://schemas.microsoft.com/office/drawing/2014/main" id="{EBCDEF1E-3826-913D-0226-B7816F2CA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733" y="4685890"/>
            <a:ext cx="1990072" cy="1990072"/>
          </a:xfrm>
          <a:prstGeom prst="rect">
            <a:avLst/>
          </a:prstGeom>
        </p:spPr>
      </p:pic>
      <p:sp>
        <p:nvSpPr>
          <p:cNvPr id="6" name="Rectangle 5">
            <a:extLst>
              <a:ext uri="{FF2B5EF4-FFF2-40B4-BE49-F238E27FC236}">
                <a16:creationId xmlns:a16="http://schemas.microsoft.com/office/drawing/2014/main" id="{80F686A6-1D73-C53D-F426-6A1E30F1669B}"/>
              </a:ext>
            </a:extLst>
          </p:cNvPr>
          <p:cNvSpPr/>
          <p:nvPr/>
        </p:nvSpPr>
        <p:spPr>
          <a:xfrm>
            <a:off x="5931567" y="1656347"/>
            <a:ext cx="5763127" cy="35773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7" name="TextBox 6">
            <a:extLst>
              <a:ext uri="{FF2B5EF4-FFF2-40B4-BE49-F238E27FC236}">
                <a16:creationId xmlns:a16="http://schemas.microsoft.com/office/drawing/2014/main" id="{91A89D39-609A-F3F1-407E-02949A2E391B}"/>
              </a:ext>
            </a:extLst>
          </p:cNvPr>
          <p:cNvSpPr txBox="1"/>
          <p:nvPr/>
        </p:nvSpPr>
        <p:spPr>
          <a:xfrm>
            <a:off x="5045139" y="5932873"/>
            <a:ext cx="1584069" cy="646331"/>
          </a:xfrm>
          <a:prstGeom prst="rect">
            <a:avLst/>
          </a:prstGeom>
          <a:noFill/>
        </p:spPr>
        <p:txBody>
          <a:bodyPr wrap="square" rtlCol="0">
            <a:spAutoFit/>
          </a:bodyPr>
          <a:lstStyle/>
          <a:p>
            <a:pPr algn="ctr"/>
            <a:r>
              <a:rPr lang="en-GB" dirty="0">
                <a:latin typeface="Myriad Pro" panose="020B0503030403090204" pitchFamily="34" charset="0"/>
              </a:rPr>
              <a:t>Balanced accuracy</a:t>
            </a:r>
          </a:p>
        </p:txBody>
      </p:sp>
      <p:pic>
        <p:nvPicPr>
          <p:cNvPr id="9" name="Picture 8" descr="A black and white math problem&#10;&#10;Description automatically generated">
            <a:extLst>
              <a:ext uri="{FF2B5EF4-FFF2-40B4-BE49-F238E27FC236}">
                <a16:creationId xmlns:a16="http://schemas.microsoft.com/office/drawing/2014/main" id="{7A516DD7-108D-9BAE-5D71-5DCA20E279BE}"/>
              </a:ext>
            </a:extLst>
          </p:cNvPr>
          <p:cNvPicPr>
            <a:picLocks noChangeAspect="1"/>
          </p:cNvPicPr>
          <p:nvPr/>
        </p:nvPicPr>
        <p:blipFill rotWithShape="1">
          <a:blip r:embed="rId4">
            <a:extLst>
              <a:ext uri="{28A0092B-C50C-407E-A947-70E740481C1C}">
                <a14:useLocalDpi xmlns:a14="http://schemas.microsoft.com/office/drawing/2010/main" val="0"/>
              </a:ext>
            </a:extLst>
          </a:blip>
          <a:srcRect l="40024" t="14465" r="6806" b="13004"/>
          <a:stretch/>
        </p:blipFill>
        <p:spPr>
          <a:xfrm>
            <a:off x="6440416" y="5997259"/>
            <a:ext cx="2561024" cy="517557"/>
          </a:xfrm>
          <a:prstGeom prst="rect">
            <a:avLst/>
          </a:prstGeom>
        </p:spPr>
      </p:pic>
    </p:spTree>
    <p:extLst>
      <p:ext uri="{BB962C8B-B14F-4D97-AF65-F5344CB8AC3E}">
        <p14:creationId xmlns:p14="http://schemas.microsoft.com/office/powerpoint/2010/main" val="80764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83CB-CA14-221A-1330-58F863AAD819}"/>
              </a:ext>
            </a:extLst>
          </p:cNvPr>
          <p:cNvSpPr>
            <a:spLocks noGrp="1"/>
          </p:cNvSpPr>
          <p:nvPr>
            <p:ph type="title"/>
          </p:nvPr>
        </p:nvSpPr>
        <p:spPr/>
        <p:txBody>
          <a:bodyPr/>
          <a:lstStyle/>
          <a:p>
            <a:r>
              <a:rPr lang="en-GB" dirty="0"/>
              <a:t>Our first attempt – HTE + ML</a:t>
            </a:r>
            <a:endParaRPr lang="nl-NL" dirty="0"/>
          </a:p>
        </p:txBody>
      </p:sp>
      <p:sp>
        <p:nvSpPr>
          <p:cNvPr id="3" name="Content Placeholder 2">
            <a:extLst>
              <a:ext uri="{FF2B5EF4-FFF2-40B4-BE49-F238E27FC236}">
                <a16:creationId xmlns:a16="http://schemas.microsoft.com/office/drawing/2014/main" id="{73F52C3A-2182-7407-2A87-09834AA57B6B}"/>
              </a:ext>
            </a:extLst>
          </p:cNvPr>
          <p:cNvSpPr>
            <a:spLocks noGrp="1"/>
          </p:cNvSpPr>
          <p:nvPr>
            <p:ph idx="1"/>
          </p:nvPr>
        </p:nvSpPr>
        <p:spPr/>
        <p:txBody>
          <a:bodyPr/>
          <a:lstStyle/>
          <a:p>
            <a:r>
              <a:rPr lang="en-GB" dirty="0"/>
              <a:t>Can the machine learn the important features of chemistry and extrapolate to new ligands or substrates?</a:t>
            </a:r>
          </a:p>
          <a:p>
            <a:r>
              <a:rPr lang="nl-NL" dirty="0"/>
              <a:t>ML </a:t>
            </a:r>
            <a:r>
              <a:rPr lang="nl-NL" dirty="0" err="1"/>
              <a:t>models</a:t>
            </a:r>
            <a:r>
              <a:rPr lang="nl-NL" dirty="0"/>
              <a:t> are </a:t>
            </a:r>
            <a:r>
              <a:rPr lang="nl-NL" dirty="0" err="1"/>
              <a:t>not</a:t>
            </a:r>
            <a:r>
              <a:rPr lang="nl-NL" dirty="0"/>
              <a:t> </a:t>
            </a:r>
            <a:r>
              <a:rPr lang="nl-NL" dirty="0" err="1"/>
              <a:t>always</a:t>
            </a:r>
            <a:r>
              <a:rPr lang="nl-NL" dirty="0"/>
              <a:t> </a:t>
            </a:r>
            <a:r>
              <a:rPr lang="nl-NL" dirty="0" err="1"/>
              <a:t>informative</a:t>
            </a:r>
            <a:r>
              <a:rPr lang="nl-NL" dirty="0"/>
              <a:t>, </a:t>
            </a:r>
            <a:r>
              <a:rPr lang="nl-NL" dirty="0" err="1"/>
              <a:t>what</a:t>
            </a:r>
            <a:r>
              <a:rPr lang="nl-NL" dirty="0"/>
              <a:t> are </a:t>
            </a:r>
            <a:r>
              <a:rPr lang="nl-NL" dirty="0" err="1"/>
              <a:t>the</a:t>
            </a:r>
            <a:r>
              <a:rPr lang="nl-NL" dirty="0"/>
              <a:t> </a:t>
            </a:r>
            <a:r>
              <a:rPr lang="nl-NL" dirty="0" err="1"/>
              <a:t>effects</a:t>
            </a:r>
            <a:r>
              <a:rPr lang="nl-NL" dirty="0"/>
              <a:t> of </a:t>
            </a:r>
            <a:r>
              <a:rPr lang="nl-NL" dirty="0" err="1"/>
              <a:t>our</a:t>
            </a:r>
            <a:r>
              <a:rPr lang="nl-NL" dirty="0"/>
              <a:t> </a:t>
            </a:r>
            <a:r>
              <a:rPr lang="nl-NL" dirty="0" err="1"/>
              <a:t>assumptions</a:t>
            </a:r>
            <a:r>
              <a:rPr lang="nl-NL" dirty="0"/>
              <a:t> on </a:t>
            </a:r>
            <a:r>
              <a:rPr lang="nl-NL" dirty="0" err="1"/>
              <a:t>the</a:t>
            </a:r>
            <a:r>
              <a:rPr lang="nl-NL" dirty="0"/>
              <a:t> model </a:t>
            </a:r>
            <a:r>
              <a:rPr lang="nl-NL" dirty="0" err="1"/>
              <a:t>structure</a:t>
            </a:r>
            <a:r>
              <a:rPr lang="nl-NL" dirty="0"/>
              <a:t> </a:t>
            </a:r>
            <a:r>
              <a:rPr lang="nl-NL" dirty="0" err="1"/>
              <a:t>and</a:t>
            </a:r>
            <a:r>
              <a:rPr lang="nl-NL" dirty="0"/>
              <a:t> flexibility?</a:t>
            </a:r>
          </a:p>
        </p:txBody>
      </p:sp>
      <p:sp>
        <p:nvSpPr>
          <p:cNvPr id="4" name="Slide Number Placeholder 3">
            <a:extLst>
              <a:ext uri="{FF2B5EF4-FFF2-40B4-BE49-F238E27FC236}">
                <a16:creationId xmlns:a16="http://schemas.microsoft.com/office/drawing/2014/main" id="{F26F10B1-E346-A295-4F30-525DC452226E}"/>
              </a:ext>
            </a:extLst>
          </p:cNvPr>
          <p:cNvSpPr>
            <a:spLocks noGrp="1"/>
          </p:cNvSpPr>
          <p:nvPr>
            <p:ph type="sldNum" sz="quarter" idx="12"/>
          </p:nvPr>
        </p:nvSpPr>
        <p:spPr/>
        <p:txBody>
          <a:bodyPr/>
          <a:lstStyle/>
          <a:p>
            <a:fld id="{699835BB-1066-4949-B131-03ACD54D854F}" type="slidenum">
              <a:rPr lang="en-US" smtClean="0"/>
              <a:t>13</a:t>
            </a:fld>
            <a:endParaRPr lang="en-US"/>
          </a:p>
        </p:txBody>
      </p:sp>
      <p:pic>
        <p:nvPicPr>
          <p:cNvPr id="7" name="Picture 6" descr="A toy story character next to another toy&#10;&#10;Description automatically generated">
            <a:extLst>
              <a:ext uri="{FF2B5EF4-FFF2-40B4-BE49-F238E27FC236}">
                <a16:creationId xmlns:a16="http://schemas.microsoft.com/office/drawing/2014/main" id="{5B02FEDE-1A15-789B-01F4-D40403762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333" y="3561287"/>
            <a:ext cx="5715000" cy="3114675"/>
          </a:xfrm>
          <a:prstGeom prst="rect">
            <a:avLst/>
          </a:prstGeom>
        </p:spPr>
      </p:pic>
    </p:spTree>
    <p:extLst>
      <p:ext uri="{BB962C8B-B14F-4D97-AF65-F5344CB8AC3E}">
        <p14:creationId xmlns:p14="http://schemas.microsoft.com/office/powerpoint/2010/main" val="3926320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yriad Pro"/>
              </a:rPr>
              <a:t>Replacing general substrate template</a:t>
            </a:r>
            <a:endParaRPr lang="en-US" dirty="0"/>
          </a:p>
        </p:txBody>
      </p:sp>
      <p:sp>
        <p:nvSpPr>
          <p:cNvPr id="4" name="Slide Number Placeholder 3"/>
          <p:cNvSpPr>
            <a:spLocks noGrp="1"/>
          </p:cNvSpPr>
          <p:nvPr>
            <p:ph type="sldNum" sz="quarter" idx="12"/>
          </p:nvPr>
        </p:nvSpPr>
        <p:spPr/>
        <p:txBody>
          <a:bodyPr/>
          <a:lstStyle/>
          <a:p>
            <a:fld id="{699835BB-1066-4949-B131-03ACD54D854F}" type="slidenum">
              <a:rPr lang="en-US" smtClean="0"/>
              <a:t>14</a:t>
            </a:fld>
            <a:endParaRPr lang="en-US"/>
          </a:p>
        </p:txBody>
      </p:sp>
    </p:spTree>
    <p:extLst>
      <p:ext uri="{BB962C8B-B14F-4D97-AF65-F5344CB8AC3E}">
        <p14:creationId xmlns:p14="http://schemas.microsoft.com/office/powerpoint/2010/main" val="3541403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rgbClr val="0070C0"/>
                </a:solidFill>
              </a:rPr>
              <a:t>Substrate coordination – change in conformational ensemble</a:t>
            </a:r>
          </a:p>
        </p:txBody>
      </p:sp>
      <p:grpSp>
        <p:nvGrpSpPr>
          <p:cNvPr id="78" name="Group 77">
            <a:extLst>
              <a:ext uri="{FF2B5EF4-FFF2-40B4-BE49-F238E27FC236}">
                <a16:creationId xmlns:a16="http://schemas.microsoft.com/office/drawing/2014/main" id="{85B51A91-24E9-BB8B-2925-30B1C15FCAAB}"/>
              </a:ext>
            </a:extLst>
          </p:cNvPr>
          <p:cNvGrpSpPr/>
          <p:nvPr/>
        </p:nvGrpSpPr>
        <p:grpSpPr>
          <a:xfrm>
            <a:off x="4591439" y="4699871"/>
            <a:ext cx="1490467" cy="1547246"/>
            <a:chOff x="4591439" y="4699871"/>
            <a:chExt cx="1490467" cy="1547246"/>
          </a:xfrm>
        </p:grpSpPr>
        <p:grpSp>
          <p:nvGrpSpPr>
            <p:cNvPr id="20" name="Group 19">
              <a:extLst>
                <a:ext uri="{FF2B5EF4-FFF2-40B4-BE49-F238E27FC236}">
                  <a16:creationId xmlns:a16="http://schemas.microsoft.com/office/drawing/2014/main" id="{1F152557-CF24-CAF2-D05B-3546C1591791}"/>
                </a:ext>
              </a:extLst>
            </p:cNvPr>
            <p:cNvGrpSpPr/>
            <p:nvPr/>
          </p:nvGrpSpPr>
          <p:grpSpPr>
            <a:xfrm>
              <a:off x="4591439" y="4699871"/>
              <a:ext cx="1490467" cy="1547246"/>
              <a:chOff x="5368834" y="2537514"/>
              <a:chExt cx="1457074" cy="1512899"/>
            </a:xfrm>
          </p:grpSpPr>
          <p:sp>
            <p:nvSpPr>
              <p:cNvPr id="21" name="Rectangle 20">
                <a:extLst>
                  <a:ext uri="{FF2B5EF4-FFF2-40B4-BE49-F238E27FC236}">
                    <a16:creationId xmlns:a16="http://schemas.microsoft.com/office/drawing/2014/main" id="{6707C748-CC40-8AB6-3BC7-437FEF6CF30D}"/>
                  </a:ext>
                </a:extLst>
              </p:cNvPr>
              <p:cNvSpPr/>
              <p:nvPr/>
            </p:nvSpPr>
            <p:spPr>
              <a:xfrm>
                <a:off x="5368834" y="2537515"/>
                <a:ext cx="727166" cy="75644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sp>
            <p:nvSpPr>
              <p:cNvPr id="22" name="Rectangle 21">
                <a:extLst>
                  <a:ext uri="{FF2B5EF4-FFF2-40B4-BE49-F238E27FC236}">
                    <a16:creationId xmlns:a16="http://schemas.microsoft.com/office/drawing/2014/main" id="{3129FA27-9F71-6CD0-4580-C605736F5E2C}"/>
                  </a:ext>
                </a:extLst>
              </p:cNvPr>
              <p:cNvSpPr/>
              <p:nvPr/>
            </p:nvSpPr>
            <p:spPr>
              <a:xfrm>
                <a:off x="6098742" y="2537514"/>
                <a:ext cx="727166" cy="7564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23" name="Rectangle 22">
                <a:extLst>
                  <a:ext uri="{FF2B5EF4-FFF2-40B4-BE49-F238E27FC236}">
                    <a16:creationId xmlns:a16="http://schemas.microsoft.com/office/drawing/2014/main" id="{1DC06A76-D99C-44B0-0C5E-6777BAE7B95A}"/>
                  </a:ext>
                </a:extLst>
              </p:cNvPr>
              <p:cNvSpPr/>
              <p:nvPr/>
            </p:nvSpPr>
            <p:spPr>
              <a:xfrm>
                <a:off x="5368834" y="3293964"/>
                <a:ext cx="727166" cy="7564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24" name="Rectangle 23">
                <a:extLst>
                  <a:ext uri="{FF2B5EF4-FFF2-40B4-BE49-F238E27FC236}">
                    <a16:creationId xmlns:a16="http://schemas.microsoft.com/office/drawing/2014/main" id="{0B53AF84-B626-02C3-B465-080302FF9544}"/>
                  </a:ext>
                </a:extLst>
              </p:cNvPr>
              <p:cNvSpPr/>
              <p:nvPr/>
            </p:nvSpPr>
            <p:spPr>
              <a:xfrm>
                <a:off x="6098742" y="3293963"/>
                <a:ext cx="727166" cy="75644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dirty="0"/>
              </a:p>
            </p:txBody>
          </p:sp>
        </p:grpSp>
        <p:pic>
          <p:nvPicPr>
            <p:cNvPr id="25" name="Picture 24">
              <a:extLst>
                <a:ext uri="{FF2B5EF4-FFF2-40B4-BE49-F238E27FC236}">
                  <a16:creationId xmlns:a16="http://schemas.microsoft.com/office/drawing/2014/main" id="{2D41067A-C120-4A2E-C648-90020F662D41}"/>
                </a:ext>
              </a:extLst>
            </p:cNvPr>
            <p:cNvPicPr>
              <a:picLocks noChangeAspect="1"/>
            </p:cNvPicPr>
            <p:nvPr/>
          </p:nvPicPr>
          <p:blipFill>
            <a:blip r:embed="rId3"/>
            <a:stretch>
              <a:fillRect/>
            </a:stretch>
          </p:blipFill>
          <p:spPr>
            <a:xfrm rot="10800000">
              <a:off x="4665670" y="5023865"/>
              <a:ext cx="1114566" cy="626812"/>
            </a:xfrm>
            <a:prstGeom prst="rect">
              <a:avLst/>
            </a:prstGeom>
          </p:spPr>
        </p:pic>
      </p:grpSp>
      <p:grpSp>
        <p:nvGrpSpPr>
          <p:cNvPr id="76" name="Group 75">
            <a:extLst>
              <a:ext uri="{FF2B5EF4-FFF2-40B4-BE49-F238E27FC236}">
                <a16:creationId xmlns:a16="http://schemas.microsoft.com/office/drawing/2014/main" id="{9DC6A98D-DE33-F5D2-E098-06098D392030}"/>
              </a:ext>
            </a:extLst>
          </p:cNvPr>
          <p:cNvGrpSpPr/>
          <p:nvPr/>
        </p:nvGrpSpPr>
        <p:grpSpPr>
          <a:xfrm>
            <a:off x="4605533" y="2619967"/>
            <a:ext cx="1490467" cy="1547246"/>
            <a:chOff x="4605533" y="2619967"/>
            <a:chExt cx="1490467" cy="1547246"/>
          </a:xfrm>
        </p:grpSpPr>
        <p:grpSp>
          <p:nvGrpSpPr>
            <p:cNvPr id="10" name="Group 9">
              <a:extLst>
                <a:ext uri="{FF2B5EF4-FFF2-40B4-BE49-F238E27FC236}">
                  <a16:creationId xmlns:a16="http://schemas.microsoft.com/office/drawing/2014/main" id="{110C6E9D-94EA-8F50-905F-41D821A0393B}"/>
                </a:ext>
              </a:extLst>
            </p:cNvPr>
            <p:cNvGrpSpPr/>
            <p:nvPr/>
          </p:nvGrpSpPr>
          <p:grpSpPr>
            <a:xfrm>
              <a:off x="4605533" y="2619967"/>
              <a:ext cx="1490467" cy="1547246"/>
              <a:chOff x="5368834" y="2537514"/>
              <a:chExt cx="1457074" cy="1512899"/>
            </a:xfrm>
          </p:grpSpPr>
          <p:sp>
            <p:nvSpPr>
              <p:cNvPr id="11" name="Rectangle 10">
                <a:extLst>
                  <a:ext uri="{FF2B5EF4-FFF2-40B4-BE49-F238E27FC236}">
                    <a16:creationId xmlns:a16="http://schemas.microsoft.com/office/drawing/2014/main" id="{1AF22E35-F56F-9FD6-0315-17B52E183061}"/>
                  </a:ext>
                </a:extLst>
              </p:cNvPr>
              <p:cNvSpPr/>
              <p:nvPr/>
            </p:nvSpPr>
            <p:spPr>
              <a:xfrm>
                <a:off x="5368834" y="2537515"/>
                <a:ext cx="727166" cy="75644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sp>
            <p:nvSpPr>
              <p:cNvPr id="13" name="Rectangle 12">
                <a:extLst>
                  <a:ext uri="{FF2B5EF4-FFF2-40B4-BE49-F238E27FC236}">
                    <a16:creationId xmlns:a16="http://schemas.microsoft.com/office/drawing/2014/main" id="{AA5A5D7A-01D8-87EC-7CE9-6D80C7E31B81}"/>
                  </a:ext>
                </a:extLst>
              </p:cNvPr>
              <p:cNvSpPr/>
              <p:nvPr/>
            </p:nvSpPr>
            <p:spPr>
              <a:xfrm>
                <a:off x="6098742" y="2537514"/>
                <a:ext cx="727166" cy="7564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15" name="Rectangle 14">
                <a:extLst>
                  <a:ext uri="{FF2B5EF4-FFF2-40B4-BE49-F238E27FC236}">
                    <a16:creationId xmlns:a16="http://schemas.microsoft.com/office/drawing/2014/main" id="{D6B201B4-A054-FB9B-F493-17C254828845}"/>
                  </a:ext>
                </a:extLst>
              </p:cNvPr>
              <p:cNvSpPr/>
              <p:nvPr/>
            </p:nvSpPr>
            <p:spPr>
              <a:xfrm>
                <a:off x="5368834" y="3293964"/>
                <a:ext cx="727166" cy="7564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19" name="Rectangle 18">
                <a:extLst>
                  <a:ext uri="{FF2B5EF4-FFF2-40B4-BE49-F238E27FC236}">
                    <a16:creationId xmlns:a16="http://schemas.microsoft.com/office/drawing/2014/main" id="{7D326801-44FB-0C7C-3A1D-D42AAE83AEF5}"/>
                  </a:ext>
                </a:extLst>
              </p:cNvPr>
              <p:cNvSpPr/>
              <p:nvPr/>
            </p:nvSpPr>
            <p:spPr>
              <a:xfrm>
                <a:off x="6098742" y="3293963"/>
                <a:ext cx="727166" cy="75644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grpSp>
        <p:pic>
          <p:nvPicPr>
            <p:cNvPr id="29" name="Picture 28">
              <a:extLst>
                <a:ext uri="{FF2B5EF4-FFF2-40B4-BE49-F238E27FC236}">
                  <a16:creationId xmlns:a16="http://schemas.microsoft.com/office/drawing/2014/main" id="{83117B39-46C0-D454-5F4D-F6EA38AD98E1}"/>
                </a:ext>
              </a:extLst>
            </p:cNvPr>
            <p:cNvPicPr>
              <a:picLocks noChangeAspect="1"/>
            </p:cNvPicPr>
            <p:nvPr/>
          </p:nvPicPr>
          <p:blipFill>
            <a:blip r:embed="rId4"/>
            <a:stretch>
              <a:fillRect/>
            </a:stretch>
          </p:blipFill>
          <p:spPr>
            <a:xfrm>
              <a:off x="4655326" y="3306069"/>
              <a:ext cx="1114565" cy="626811"/>
            </a:xfrm>
            <a:prstGeom prst="rect">
              <a:avLst/>
            </a:prstGeom>
          </p:spPr>
        </p:pic>
      </p:grpSp>
      <p:sp>
        <p:nvSpPr>
          <p:cNvPr id="30" name="TextBox 29">
            <a:extLst>
              <a:ext uri="{FF2B5EF4-FFF2-40B4-BE49-F238E27FC236}">
                <a16:creationId xmlns:a16="http://schemas.microsoft.com/office/drawing/2014/main" id="{5ECA40C1-2A1D-C312-578D-E7E3295DC6DE}"/>
              </a:ext>
            </a:extLst>
          </p:cNvPr>
          <p:cNvSpPr txBox="1"/>
          <p:nvPr/>
        </p:nvSpPr>
        <p:spPr>
          <a:xfrm>
            <a:off x="4590356" y="4176135"/>
            <a:ext cx="1556632" cy="369332"/>
          </a:xfrm>
          <a:prstGeom prst="rect">
            <a:avLst/>
          </a:prstGeom>
          <a:noFill/>
        </p:spPr>
        <p:txBody>
          <a:bodyPr wrap="square" rtlCol="0">
            <a:spAutoFit/>
          </a:bodyPr>
          <a:lstStyle/>
          <a:p>
            <a:pPr algn="ctr"/>
            <a:r>
              <a:rPr lang="en-NL" dirty="0">
                <a:solidFill>
                  <a:srgbClr val="0070C0"/>
                </a:solidFill>
              </a:rPr>
              <a:t>L-Rh-S Major 1 </a:t>
            </a:r>
          </a:p>
        </p:txBody>
      </p:sp>
      <p:sp>
        <p:nvSpPr>
          <p:cNvPr id="31" name="TextBox 30">
            <a:extLst>
              <a:ext uri="{FF2B5EF4-FFF2-40B4-BE49-F238E27FC236}">
                <a16:creationId xmlns:a16="http://schemas.microsoft.com/office/drawing/2014/main" id="{8CD61F82-58D9-D0E3-3B69-B8D97064F708}"/>
              </a:ext>
            </a:extLst>
          </p:cNvPr>
          <p:cNvSpPr txBox="1"/>
          <p:nvPr/>
        </p:nvSpPr>
        <p:spPr>
          <a:xfrm>
            <a:off x="4558525" y="6288730"/>
            <a:ext cx="1724449" cy="369332"/>
          </a:xfrm>
          <a:prstGeom prst="rect">
            <a:avLst/>
          </a:prstGeom>
          <a:noFill/>
        </p:spPr>
        <p:txBody>
          <a:bodyPr wrap="square" rtlCol="0">
            <a:spAutoFit/>
          </a:bodyPr>
          <a:lstStyle/>
          <a:p>
            <a:pPr algn="ctr"/>
            <a:r>
              <a:rPr lang="en-NL" dirty="0">
                <a:solidFill>
                  <a:srgbClr val="0070C0"/>
                </a:solidFill>
              </a:rPr>
              <a:t>L-Rh-S Minor 1 </a:t>
            </a:r>
          </a:p>
        </p:txBody>
      </p:sp>
      <p:grpSp>
        <p:nvGrpSpPr>
          <p:cNvPr id="77" name="Group 76">
            <a:extLst>
              <a:ext uri="{FF2B5EF4-FFF2-40B4-BE49-F238E27FC236}">
                <a16:creationId xmlns:a16="http://schemas.microsoft.com/office/drawing/2014/main" id="{4CC9CD77-FA8C-DD4E-B473-FB87A1A1619F}"/>
              </a:ext>
            </a:extLst>
          </p:cNvPr>
          <p:cNvGrpSpPr/>
          <p:nvPr/>
        </p:nvGrpSpPr>
        <p:grpSpPr>
          <a:xfrm>
            <a:off x="6673922" y="2619967"/>
            <a:ext cx="1490467" cy="1547246"/>
            <a:chOff x="6673922" y="2619967"/>
            <a:chExt cx="1490467" cy="1547246"/>
          </a:xfrm>
        </p:grpSpPr>
        <p:grpSp>
          <p:nvGrpSpPr>
            <p:cNvPr id="33" name="Group 32">
              <a:extLst>
                <a:ext uri="{FF2B5EF4-FFF2-40B4-BE49-F238E27FC236}">
                  <a16:creationId xmlns:a16="http://schemas.microsoft.com/office/drawing/2014/main" id="{5D896937-0BE4-90FA-AA96-29A5344F7A4B}"/>
                </a:ext>
              </a:extLst>
            </p:cNvPr>
            <p:cNvGrpSpPr/>
            <p:nvPr/>
          </p:nvGrpSpPr>
          <p:grpSpPr>
            <a:xfrm rot="10800000">
              <a:off x="6673922" y="2619967"/>
              <a:ext cx="1490467" cy="1547246"/>
              <a:chOff x="5368834" y="2537514"/>
              <a:chExt cx="1457074" cy="1512899"/>
            </a:xfrm>
          </p:grpSpPr>
          <p:sp>
            <p:nvSpPr>
              <p:cNvPr id="36" name="Rectangle 35">
                <a:extLst>
                  <a:ext uri="{FF2B5EF4-FFF2-40B4-BE49-F238E27FC236}">
                    <a16:creationId xmlns:a16="http://schemas.microsoft.com/office/drawing/2014/main" id="{CABF352D-8D98-9235-BB85-696A4D28575A}"/>
                  </a:ext>
                </a:extLst>
              </p:cNvPr>
              <p:cNvSpPr/>
              <p:nvPr/>
            </p:nvSpPr>
            <p:spPr>
              <a:xfrm>
                <a:off x="5368834" y="2537515"/>
                <a:ext cx="727166" cy="75644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sp>
            <p:nvSpPr>
              <p:cNvPr id="37" name="Rectangle 36">
                <a:extLst>
                  <a:ext uri="{FF2B5EF4-FFF2-40B4-BE49-F238E27FC236}">
                    <a16:creationId xmlns:a16="http://schemas.microsoft.com/office/drawing/2014/main" id="{EECD65E1-F857-0834-56E0-5E0B58C3276C}"/>
                  </a:ext>
                </a:extLst>
              </p:cNvPr>
              <p:cNvSpPr/>
              <p:nvPr/>
            </p:nvSpPr>
            <p:spPr>
              <a:xfrm>
                <a:off x="6098742" y="2537514"/>
                <a:ext cx="727166" cy="7564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38" name="Rectangle 37">
                <a:extLst>
                  <a:ext uri="{FF2B5EF4-FFF2-40B4-BE49-F238E27FC236}">
                    <a16:creationId xmlns:a16="http://schemas.microsoft.com/office/drawing/2014/main" id="{DECAE601-1F6C-DB0B-06CB-FA1B84E1021E}"/>
                  </a:ext>
                </a:extLst>
              </p:cNvPr>
              <p:cNvSpPr/>
              <p:nvPr/>
            </p:nvSpPr>
            <p:spPr>
              <a:xfrm>
                <a:off x="5368834" y="3293964"/>
                <a:ext cx="727166" cy="7564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39" name="Rectangle 38">
                <a:extLst>
                  <a:ext uri="{FF2B5EF4-FFF2-40B4-BE49-F238E27FC236}">
                    <a16:creationId xmlns:a16="http://schemas.microsoft.com/office/drawing/2014/main" id="{BC61588C-FCC8-0079-BEA2-3A816ACCC89A}"/>
                  </a:ext>
                </a:extLst>
              </p:cNvPr>
              <p:cNvSpPr/>
              <p:nvPr/>
            </p:nvSpPr>
            <p:spPr>
              <a:xfrm>
                <a:off x="6098742" y="3293963"/>
                <a:ext cx="727166" cy="75644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grpSp>
        <p:pic>
          <p:nvPicPr>
            <p:cNvPr id="35" name="Picture 34">
              <a:extLst>
                <a:ext uri="{FF2B5EF4-FFF2-40B4-BE49-F238E27FC236}">
                  <a16:creationId xmlns:a16="http://schemas.microsoft.com/office/drawing/2014/main" id="{D03629F5-8448-46B9-CE86-3E490B75F689}"/>
                </a:ext>
              </a:extLst>
            </p:cNvPr>
            <p:cNvPicPr>
              <a:picLocks noChangeAspect="1"/>
            </p:cNvPicPr>
            <p:nvPr/>
          </p:nvPicPr>
          <p:blipFill>
            <a:blip r:embed="rId4"/>
            <a:stretch>
              <a:fillRect/>
            </a:stretch>
          </p:blipFill>
          <p:spPr>
            <a:xfrm rot="10800000">
              <a:off x="7030622" y="2929201"/>
              <a:ext cx="1114565" cy="626811"/>
            </a:xfrm>
            <a:prstGeom prst="rect">
              <a:avLst/>
            </a:prstGeom>
          </p:spPr>
        </p:pic>
      </p:grpSp>
      <p:grpSp>
        <p:nvGrpSpPr>
          <p:cNvPr id="40" name="Group 39">
            <a:extLst>
              <a:ext uri="{FF2B5EF4-FFF2-40B4-BE49-F238E27FC236}">
                <a16:creationId xmlns:a16="http://schemas.microsoft.com/office/drawing/2014/main" id="{F5A18E38-1404-D273-323B-FFDEA19BB52C}"/>
              </a:ext>
            </a:extLst>
          </p:cNvPr>
          <p:cNvGrpSpPr/>
          <p:nvPr/>
        </p:nvGrpSpPr>
        <p:grpSpPr>
          <a:xfrm rot="10800000">
            <a:off x="6654134" y="4700147"/>
            <a:ext cx="1490467" cy="1547246"/>
            <a:chOff x="8231367" y="4082594"/>
            <a:chExt cx="1978078" cy="2053865"/>
          </a:xfrm>
        </p:grpSpPr>
        <p:grpSp>
          <p:nvGrpSpPr>
            <p:cNvPr id="41" name="Group 40">
              <a:extLst>
                <a:ext uri="{FF2B5EF4-FFF2-40B4-BE49-F238E27FC236}">
                  <a16:creationId xmlns:a16="http://schemas.microsoft.com/office/drawing/2014/main" id="{CBEE3F75-D1EF-D00E-790E-D3EEC72A47D3}"/>
                </a:ext>
              </a:extLst>
            </p:cNvPr>
            <p:cNvGrpSpPr/>
            <p:nvPr/>
          </p:nvGrpSpPr>
          <p:grpSpPr>
            <a:xfrm>
              <a:off x="8231367" y="4082594"/>
              <a:ext cx="1978078" cy="2053865"/>
              <a:chOff x="5368834" y="2537514"/>
              <a:chExt cx="1457074" cy="1512899"/>
            </a:xfrm>
          </p:grpSpPr>
          <p:sp>
            <p:nvSpPr>
              <p:cNvPr id="43" name="Rectangle 42">
                <a:extLst>
                  <a:ext uri="{FF2B5EF4-FFF2-40B4-BE49-F238E27FC236}">
                    <a16:creationId xmlns:a16="http://schemas.microsoft.com/office/drawing/2014/main" id="{6B00D5D1-E7A0-2E78-BE1D-8D0DA717C62F}"/>
                  </a:ext>
                </a:extLst>
              </p:cNvPr>
              <p:cNvSpPr/>
              <p:nvPr/>
            </p:nvSpPr>
            <p:spPr>
              <a:xfrm>
                <a:off x="5368834" y="2537515"/>
                <a:ext cx="727166" cy="75644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sp>
            <p:nvSpPr>
              <p:cNvPr id="44" name="Rectangle 43">
                <a:extLst>
                  <a:ext uri="{FF2B5EF4-FFF2-40B4-BE49-F238E27FC236}">
                    <a16:creationId xmlns:a16="http://schemas.microsoft.com/office/drawing/2014/main" id="{4CEF5B44-8F71-E3C9-AE8D-582ED795676B}"/>
                  </a:ext>
                </a:extLst>
              </p:cNvPr>
              <p:cNvSpPr/>
              <p:nvPr/>
            </p:nvSpPr>
            <p:spPr>
              <a:xfrm>
                <a:off x="6098742" y="2537514"/>
                <a:ext cx="727166" cy="7564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45" name="Rectangle 44">
                <a:extLst>
                  <a:ext uri="{FF2B5EF4-FFF2-40B4-BE49-F238E27FC236}">
                    <a16:creationId xmlns:a16="http://schemas.microsoft.com/office/drawing/2014/main" id="{476996E8-CB1B-4776-B840-B7B24B2A9E89}"/>
                  </a:ext>
                </a:extLst>
              </p:cNvPr>
              <p:cNvSpPr/>
              <p:nvPr/>
            </p:nvSpPr>
            <p:spPr>
              <a:xfrm>
                <a:off x="5368834" y="3293964"/>
                <a:ext cx="727166" cy="7564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46" name="Rectangle 45">
                <a:extLst>
                  <a:ext uri="{FF2B5EF4-FFF2-40B4-BE49-F238E27FC236}">
                    <a16:creationId xmlns:a16="http://schemas.microsoft.com/office/drawing/2014/main" id="{84DB9FDE-F4E8-1A37-5640-8D361EF4F65C}"/>
                  </a:ext>
                </a:extLst>
              </p:cNvPr>
              <p:cNvSpPr/>
              <p:nvPr/>
            </p:nvSpPr>
            <p:spPr>
              <a:xfrm>
                <a:off x="6098742" y="3293963"/>
                <a:ext cx="727166" cy="75644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grpSp>
        <p:pic>
          <p:nvPicPr>
            <p:cNvPr id="42" name="Picture 41">
              <a:extLst>
                <a:ext uri="{FF2B5EF4-FFF2-40B4-BE49-F238E27FC236}">
                  <a16:creationId xmlns:a16="http://schemas.microsoft.com/office/drawing/2014/main" id="{09E02F90-6380-6C61-90C7-FC693C1C1382}"/>
                </a:ext>
              </a:extLst>
            </p:cNvPr>
            <p:cNvPicPr>
              <a:picLocks noChangeAspect="1"/>
            </p:cNvPicPr>
            <p:nvPr/>
          </p:nvPicPr>
          <p:blipFill>
            <a:blip r:embed="rId3"/>
            <a:stretch>
              <a:fillRect/>
            </a:stretch>
          </p:blipFill>
          <p:spPr>
            <a:xfrm rot="10800000">
              <a:off x="8322470" y="4480310"/>
              <a:ext cx="1479199" cy="832050"/>
            </a:xfrm>
            <a:prstGeom prst="rect">
              <a:avLst/>
            </a:prstGeom>
          </p:spPr>
        </p:pic>
      </p:grpSp>
      <p:sp>
        <p:nvSpPr>
          <p:cNvPr id="47" name="TextBox 46">
            <a:extLst>
              <a:ext uri="{FF2B5EF4-FFF2-40B4-BE49-F238E27FC236}">
                <a16:creationId xmlns:a16="http://schemas.microsoft.com/office/drawing/2014/main" id="{FA89BCFC-756C-4787-EC70-A419BDE4A929}"/>
              </a:ext>
            </a:extLst>
          </p:cNvPr>
          <p:cNvSpPr txBox="1"/>
          <p:nvPr/>
        </p:nvSpPr>
        <p:spPr>
          <a:xfrm>
            <a:off x="6673922" y="4194765"/>
            <a:ext cx="1556632" cy="369332"/>
          </a:xfrm>
          <a:prstGeom prst="rect">
            <a:avLst/>
          </a:prstGeom>
          <a:noFill/>
        </p:spPr>
        <p:txBody>
          <a:bodyPr wrap="square" rtlCol="0">
            <a:spAutoFit/>
          </a:bodyPr>
          <a:lstStyle/>
          <a:p>
            <a:pPr algn="ctr"/>
            <a:r>
              <a:rPr lang="en-NL" dirty="0">
                <a:solidFill>
                  <a:srgbClr val="0070C0"/>
                </a:solidFill>
              </a:rPr>
              <a:t>L-Rh-S Major 2 </a:t>
            </a:r>
          </a:p>
        </p:txBody>
      </p:sp>
      <p:sp>
        <p:nvSpPr>
          <p:cNvPr id="48" name="TextBox 47">
            <a:extLst>
              <a:ext uri="{FF2B5EF4-FFF2-40B4-BE49-F238E27FC236}">
                <a16:creationId xmlns:a16="http://schemas.microsoft.com/office/drawing/2014/main" id="{BF11C8E7-AA9A-8772-7F43-D6648BA4EBA6}"/>
              </a:ext>
            </a:extLst>
          </p:cNvPr>
          <p:cNvSpPr txBox="1"/>
          <p:nvPr/>
        </p:nvSpPr>
        <p:spPr>
          <a:xfrm>
            <a:off x="6545440" y="6291368"/>
            <a:ext cx="1724449" cy="369332"/>
          </a:xfrm>
          <a:prstGeom prst="rect">
            <a:avLst/>
          </a:prstGeom>
          <a:noFill/>
        </p:spPr>
        <p:txBody>
          <a:bodyPr wrap="square" rtlCol="0">
            <a:spAutoFit/>
          </a:bodyPr>
          <a:lstStyle/>
          <a:p>
            <a:pPr algn="ctr"/>
            <a:r>
              <a:rPr lang="en-NL" dirty="0">
                <a:solidFill>
                  <a:srgbClr val="0070C0"/>
                </a:solidFill>
              </a:rPr>
              <a:t>L-Rh-S Minor 2 </a:t>
            </a:r>
          </a:p>
        </p:txBody>
      </p:sp>
      <p:grpSp>
        <p:nvGrpSpPr>
          <p:cNvPr id="49" name="Group 48">
            <a:extLst>
              <a:ext uri="{FF2B5EF4-FFF2-40B4-BE49-F238E27FC236}">
                <a16:creationId xmlns:a16="http://schemas.microsoft.com/office/drawing/2014/main" id="{CF7B60C7-1B3B-7972-3654-EDF4E797C47F}"/>
              </a:ext>
            </a:extLst>
          </p:cNvPr>
          <p:cNvGrpSpPr/>
          <p:nvPr/>
        </p:nvGrpSpPr>
        <p:grpSpPr>
          <a:xfrm>
            <a:off x="1056454" y="2598996"/>
            <a:ext cx="2377353" cy="2468438"/>
            <a:chOff x="5391812" y="819648"/>
            <a:chExt cx="2422756" cy="2515580"/>
          </a:xfrm>
        </p:grpSpPr>
        <p:sp>
          <p:nvSpPr>
            <p:cNvPr id="50" name="Rectangle 49">
              <a:extLst>
                <a:ext uri="{FF2B5EF4-FFF2-40B4-BE49-F238E27FC236}">
                  <a16:creationId xmlns:a16="http://schemas.microsoft.com/office/drawing/2014/main" id="{23DBA6F3-97A5-983B-0622-E5143D29E636}"/>
                </a:ext>
              </a:extLst>
            </p:cNvPr>
            <p:cNvSpPr/>
            <p:nvPr/>
          </p:nvSpPr>
          <p:spPr>
            <a:xfrm>
              <a:off x="5391812" y="819650"/>
              <a:ext cx="1209098" cy="125778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sp>
          <p:nvSpPr>
            <p:cNvPr id="51" name="Rectangle 50">
              <a:extLst>
                <a:ext uri="{FF2B5EF4-FFF2-40B4-BE49-F238E27FC236}">
                  <a16:creationId xmlns:a16="http://schemas.microsoft.com/office/drawing/2014/main" id="{77205F59-8439-9AA1-0B41-669CBBE1EE95}"/>
                </a:ext>
              </a:extLst>
            </p:cNvPr>
            <p:cNvSpPr/>
            <p:nvPr/>
          </p:nvSpPr>
          <p:spPr>
            <a:xfrm>
              <a:off x="6605470" y="819648"/>
              <a:ext cx="1209098" cy="125778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52" name="Rectangle 51">
              <a:extLst>
                <a:ext uri="{FF2B5EF4-FFF2-40B4-BE49-F238E27FC236}">
                  <a16:creationId xmlns:a16="http://schemas.microsoft.com/office/drawing/2014/main" id="{A5F386FF-B8C6-9A95-D702-6058B3A06E34}"/>
                </a:ext>
              </a:extLst>
            </p:cNvPr>
            <p:cNvSpPr/>
            <p:nvPr/>
          </p:nvSpPr>
          <p:spPr>
            <a:xfrm>
              <a:off x="5391812" y="2077439"/>
              <a:ext cx="1209098" cy="125778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53" name="Rectangle 52">
              <a:extLst>
                <a:ext uri="{FF2B5EF4-FFF2-40B4-BE49-F238E27FC236}">
                  <a16:creationId xmlns:a16="http://schemas.microsoft.com/office/drawing/2014/main" id="{EF7A254E-8DD6-C8CB-2F3D-E28AD57A2C56}"/>
                </a:ext>
              </a:extLst>
            </p:cNvPr>
            <p:cNvSpPr/>
            <p:nvPr/>
          </p:nvSpPr>
          <p:spPr>
            <a:xfrm>
              <a:off x="6605470" y="2077437"/>
              <a:ext cx="1209098" cy="125778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grpSp>
      <p:grpSp>
        <p:nvGrpSpPr>
          <p:cNvPr id="79" name="Group 78">
            <a:extLst>
              <a:ext uri="{FF2B5EF4-FFF2-40B4-BE49-F238E27FC236}">
                <a16:creationId xmlns:a16="http://schemas.microsoft.com/office/drawing/2014/main" id="{FA7A90EE-5F68-4E79-B7A5-DA765B1D1DE2}"/>
              </a:ext>
            </a:extLst>
          </p:cNvPr>
          <p:cNvGrpSpPr/>
          <p:nvPr/>
        </p:nvGrpSpPr>
        <p:grpSpPr>
          <a:xfrm>
            <a:off x="8951795" y="3742734"/>
            <a:ext cx="1490467" cy="1547246"/>
            <a:chOff x="8951795" y="3742734"/>
            <a:chExt cx="1490467" cy="1547246"/>
          </a:xfrm>
        </p:grpSpPr>
        <p:grpSp>
          <p:nvGrpSpPr>
            <p:cNvPr id="62" name="Group 61">
              <a:extLst>
                <a:ext uri="{FF2B5EF4-FFF2-40B4-BE49-F238E27FC236}">
                  <a16:creationId xmlns:a16="http://schemas.microsoft.com/office/drawing/2014/main" id="{256118FF-DB24-3F04-578C-24E1084D8A1B}"/>
                </a:ext>
              </a:extLst>
            </p:cNvPr>
            <p:cNvGrpSpPr/>
            <p:nvPr/>
          </p:nvGrpSpPr>
          <p:grpSpPr>
            <a:xfrm rot="10800000">
              <a:off x="8951795" y="3742734"/>
              <a:ext cx="1490467" cy="1547246"/>
              <a:chOff x="5368834" y="2537514"/>
              <a:chExt cx="1457074" cy="1512899"/>
            </a:xfrm>
          </p:grpSpPr>
          <p:sp>
            <p:nvSpPr>
              <p:cNvPr id="63" name="Rectangle 62">
                <a:extLst>
                  <a:ext uri="{FF2B5EF4-FFF2-40B4-BE49-F238E27FC236}">
                    <a16:creationId xmlns:a16="http://schemas.microsoft.com/office/drawing/2014/main" id="{D135858D-939C-8066-4655-6C5BC2D500D6}"/>
                  </a:ext>
                </a:extLst>
              </p:cNvPr>
              <p:cNvSpPr/>
              <p:nvPr/>
            </p:nvSpPr>
            <p:spPr>
              <a:xfrm>
                <a:off x="5368834" y="2537515"/>
                <a:ext cx="727166" cy="75644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sp>
            <p:nvSpPr>
              <p:cNvPr id="64" name="Rectangle 63">
                <a:extLst>
                  <a:ext uri="{FF2B5EF4-FFF2-40B4-BE49-F238E27FC236}">
                    <a16:creationId xmlns:a16="http://schemas.microsoft.com/office/drawing/2014/main" id="{5D1150E8-4F2D-AE85-56C7-A5150C95C991}"/>
                  </a:ext>
                </a:extLst>
              </p:cNvPr>
              <p:cNvSpPr/>
              <p:nvPr/>
            </p:nvSpPr>
            <p:spPr>
              <a:xfrm>
                <a:off x="6098742" y="2537514"/>
                <a:ext cx="727166" cy="7564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65" name="Rectangle 64">
                <a:extLst>
                  <a:ext uri="{FF2B5EF4-FFF2-40B4-BE49-F238E27FC236}">
                    <a16:creationId xmlns:a16="http://schemas.microsoft.com/office/drawing/2014/main" id="{45645128-CF2E-9CD3-6F60-A8C598C95E56}"/>
                  </a:ext>
                </a:extLst>
              </p:cNvPr>
              <p:cNvSpPr/>
              <p:nvPr/>
            </p:nvSpPr>
            <p:spPr>
              <a:xfrm>
                <a:off x="5368834" y="3293964"/>
                <a:ext cx="727166" cy="7564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NL"/>
              </a:p>
            </p:txBody>
          </p:sp>
          <p:sp>
            <p:nvSpPr>
              <p:cNvPr id="66" name="Rectangle 65">
                <a:extLst>
                  <a:ext uri="{FF2B5EF4-FFF2-40B4-BE49-F238E27FC236}">
                    <a16:creationId xmlns:a16="http://schemas.microsoft.com/office/drawing/2014/main" id="{845593B5-D2B7-6332-57AC-C50B37F139A6}"/>
                  </a:ext>
                </a:extLst>
              </p:cNvPr>
              <p:cNvSpPr/>
              <p:nvPr/>
            </p:nvSpPr>
            <p:spPr>
              <a:xfrm>
                <a:off x="6098742" y="3293963"/>
                <a:ext cx="727166" cy="756449"/>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L"/>
              </a:p>
            </p:txBody>
          </p:sp>
        </p:grpSp>
        <p:pic>
          <p:nvPicPr>
            <p:cNvPr id="67" name="Picture 66">
              <a:extLst>
                <a:ext uri="{FF2B5EF4-FFF2-40B4-BE49-F238E27FC236}">
                  <a16:creationId xmlns:a16="http://schemas.microsoft.com/office/drawing/2014/main" id="{2349BCC7-DFC0-B6E3-3EC7-7515C389AC0B}"/>
                </a:ext>
              </a:extLst>
            </p:cNvPr>
            <p:cNvPicPr>
              <a:picLocks noChangeAspect="1"/>
            </p:cNvPicPr>
            <p:nvPr/>
          </p:nvPicPr>
          <p:blipFill>
            <a:blip r:embed="rId5"/>
            <a:stretch>
              <a:fillRect/>
            </a:stretch>
          </p:blipFill>
          <p:spPr>
            <a:xfrm>
              <a:off x="9437353" y="4210922"/>
              <a:ext cx="580821" cy="688380"/>
            </a:xfrm>
            <a:prstGeom prst="rect">
              <a:avLst/>
            </a:prstGeom>
          </p:spPr>
        </p:pic>
      </p:grpSp>
      <p:sp>
        <p:nvSpPr>
          <p:cNvPr id="68" name="TextBox 67">
            <a:extLst>
              <a:ext uri="{FF2B5EF4-FFF2-40B4-BE49-F238E27FC236}">
                <a16:creationId xmlns:a16="http://schemas.microsoft.com/office/drawing/2014/main" id="{1EF25522-8EAD-BC87-5A81-43CA27F81721}"/>
              </a:ext>
            </a:extLst>
          </p:cNvPr>
          <p:cNvSpPr txBox="1"/>
          <p:nvPr/>
        </p:nvSpPr>
        <p:spPr>
          <a:xfrm>
            <a:off x="9153388" y="5289978"/>
            <a:ext cx="1084476" cy="369332"/>
          </a:xfrm>
          <a:prstGeom prst="rect">
            <a:avLst/>
          </a:prstGeom>
          <a:noFill/>
        </p:spPr>
        <p:txBody>
          <a:bodyPr wrap="square" rtlCol="0">
            <a:spAutoFit/>
          </a:bodyPr>
          <a:lstStyle/>
          <a:p>
            <a:pPr algn="ctr"/>
            <a:r>
              <a:rPr lang="en-NL" dirty="0">
                <a:solidFill>
                  <a:srgbClr val="0070C0"/>
                </a:solidFill>
              </a:rPr>
              <a:t>L-Rh-NBD  </a:t>
            </a:r>
          </a:p>
        </p:txBody>
      </p:sp>
      <p:pic>
        <p:nvPicPr>
          <p:cNvPr id="69" name="Picture 68">
            <a:extLst>
              <a:ext uri="{FF2B5EF4-FFF2-40B4-BE49-F238E27FC236}">
                <a16:creationId xmlns:a16="http://schemas.microsoft.com/office/drawing/2014/main" id="{0385422A-C117-E131-2A7D-4D2B4BDD5D41}"/>
              </a:ext>
            </a:extLst>
          </p:cNvPr>
          <p:cNvPicPr>
            <a:picLocks noChangeAspect="1"/>
          </p:cNvPicPr>
          <p:nvPr/>
        </p:nvPicPr>
        <p:blipFill>
          <a:blip r:embed="rId6"/>
          <a:stretch>
            <a:fillRect/>
          </a:stretch>
        </p:blipFill>
        <p:spPr>
          <a:xfrm>
            <a:off x="1199397" y="3333071"/>
            <a:ext cx="2086993" cy="1063957"/>
          </a:xfrm>
          <a:prstGeom prst="rect">
            <a:avLst/>
          </a:prstGeom>
        </p:spPr>
      </p:pic>
      <p:grpSp>
        <p:nvGrpSpPr>
          <p:cNvPr id="70" name="Group 69">
            <a:extLst>
              <a:ext uri="{FF2B5EF4-FFF2-40B4-BE49-F238E27FC236}">
                <a16:creationId xmlns:a16="http://schemas.microsoft.com/office/drawing/2014/main" id="{D4412F24-09F3-0D37-5301-D54A751313F0}"/>
              </a:ext>
            </a:extLst>
          </p:cNvPr>
          <p:cNvGrpSpPr/>
          <p:nvPr/>
        </p:nvGrpSpPr>
        <p:grpSpPr>
          <a:xfrm>
            <a:off x="8711484" y="717386"/>
            <a:ext cx="1900035" cy="1449225"/>
            <a:chOff x="2911801" y="1195328"/>
            <a:chExt cx="1704161" cy="1299825"/>
          </a:xfrm>
        </p:grpSpPr>
        <p:pic>
          <p:nvPicPr>
            <p:cNvPr id="71" name="Picture 70">
              <a:extLst>
                <a:ext uri="{FF2B5EF4-FFF2-40B4-BE49-F238E27FC236}">
                  <a16:creationId xmlns:a16="http://schemas.microsoft.com/office/drawing/2014/main" id="{810ECB23-C6E3-8AF9-0B5F-9FC9FF238145}"/>
                </a:ext>
              </a:extLst>
            </p:cNvPr>
            <p:cNvPicPr>
              <a:picLocks noChangeAspect="1"/>
            </p:cNvPicPr>
            <p:nvPr/>
          </p:nvPicPr>
          <p:blipFill>
            <a:blip r:embed="rId7"/>
            <a:stretch>
              <a:fillRect/>
            </a:stretch>
          </p:blipFill>
          <p:spPr>
            <a:xfrm>
              <a:off x="2911801" y="1195328"/>
              <a:ext cx="1704161" cy="725534"/>
            </a:xfrm>
            <a:prstGeom prst="rect">
              <a:avLst/>
            </a:prstGeom>
          </p:spPr>
        </p:pic>
        <p:pic>
          <p:nvPicPr>
            <p:cNvPr id="72" name="Picture 71">
              <a:extLst>
                <a:ext uri="{FF2B5EF4-FFF2-40B4-BE49-F238E27FC236}">
                  <a16:creationId xmlns:a16="http://schemas.microsoft.com/office/drawing/2014/main" id="{F3EE0EF8-C51F-1552-9814-243070DAC43F}"/>
                </a:ext>
              </a:extLst>
            </p:cNvPr>
            <p:cNvPicPr>
              <a:picLocks noChangeAspect="1"/>
            </p:cNvPicPr>
            <p:nvPr/>
          </p:nvPicPr>
          <p:blipFill>
            <a:blip r:embed="rId8"/>
            <a:stretch>
              <a:fillRect/>
            </a:stretch>
          </p:blipFill>
          <p:spPr>
            <a:xfrm>
              <a:off x="3543199" y="1869445"/>
              <a:ext cx="451092" cy="625708"/>
            </a:xfrm>
            <a:prstGeom prst="rect">
              <a:avLst/>
            </a:prstGeom>
          </p:spPr>
        </p:pic>
      </p:grpSp>
      <p:sp>
        <p:nvSpPr>
          <p:cNvPr id="73" name="Subtitle 2">
            <a:extLst>
              <a:ext uri="{FF2B5EF4-FFF2-40B4-BE49-F238E27FC236}">
                <a16:creationId xmlns:a16="http://schemas.microsoft.com/office/drawing/2014/main" id="{22858D46-C56A-38E5-9B34-5C8D5DC0A01C}"/>
              </a:ext>
            </a:extLst>
          </p:cNvPr>
          <p:cNvSpPr txBox="1">
            <a:spLocks/>
          </p:cNvSpPr>
          <p:nvPr/>
        </p:nvSpPr>
        <p:spPr>
          <a:xfrm>
            <a:off x="8704109" y="2135491"/>
            <a:ext cx="1846040" cy="4046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rgbClr val="7030A0"/>
              </a:buClr>
              <a:buFont typeface="Arial" panose="020B0604020202020204" pitchFamily="34" charset="0"/>
              <a:buNone/>
              <a:defRPr sz="2400" kern="1200">
                <a:solidFill>
                  <a:schemeClr val="bg1"/>
                </a:solidFill>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Clr>
                <a:srgbClr val="7030A0"/>
              </a:buClr>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Clr>
                <a:srgbClr val="7030A0"/>
              </a:buClr>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Clr>
                <a:srgbClr val="7030A0"/>
              </a:buClr>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Clr>
                <a:srgbClr val="7030A0"/>
              </a:buClr>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GB" sz="1800" b="1" dirty="0">
                <a:solidFill>
                  <a:schemeClr val="tx1"/>
                </a:solidFill>
              </a:rPr>
              <a:t>L-Rh-NBD</a:t>
            </a:r>
          </a:p>
        </p:txBody>
      </p:sp>
      <p:pic>
        <p:nvPicPr>
          <p:cNvPr id="74" name="Picture 73">
            <a:extLst>
              <a:ext uri="{FF2B5EF4-FFF2-40B4-BE49-F238E27FC236}">
                <a16:creationId xmlns:a16="http://schemas.microsoft.com/office/drawing/2014/main" id="{EAAB618E-0FA2-A5DE-9DED-7CB0277B83B9}"/>
              </a:ext>
            </a:extLst>
          </p:cNvPr>
          <p:cNvPicPr>
            <a:picLocks noChangeAspect="1"/>
          </p:cNvPicPr>
          <p:nvPr/>
        </p:nvPicPr>
        <p:blipFill>
          <a:blip r:embed="rId9"/>
          <a:stretch>
            <a:fillRect/>
          </a:stretch>
        </p:blipFill>
        <p:spPr>
          <a:xfrm>
            <a:off x="5319459" y="717386"/>
            <a:ext cx="1920005" cy="1411769"/>
          </a:xfrm>
          <a:prstGeom prst="rect">
            <a:avLst/>
          </a:prstGeom>
        </p:spPr>
      </p:pic>
      <p:sp>
        <p:nvSpPr>
          <p:cNvPr id="75" name="Subtitle 2">
            <a:extLst>
              <a:ext uri="{FF2B5EF4-FFF2-40B4-BE49-F238E27FC236}">
                <a16:creationId xmlns:a16="http://schemas.microsoft.com/office/drawing/2014/main" id="{1E015498-E2D9-ED05-C3D0-F3C140A0D2B6}"/>
              </a:ext>
            </a:extLst>
          </p:cNvPr>
          <p:cNvSpPr txBox="1">
            <a:spLocks/>
          </p:cNvSpPr>
          <p:nvPr/>
        </p:nvSpPr>
        <p:spPr>
          <a:xfrm>
            <a:off x="5265088" y="2133248"/>
            <a:ext cx="2098003" cy="4046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rgbClr val="7030A0"/>
              </a:buClr>
              <a:buFont typeface="Arial" panose="020B0604020202020204" pitchFamily="34" charset="0"/>
              <a:buNone/>
              <a:defRPr sz="2400" kern="1200">
                <a:solidFill>
                  <a:schemeClr val="bg1"/>
                </a:solidFill>
                <a:latin typeface="Myriad Pro" panose="020B0503030403020204" pitchFamily="34" charset="0"/>
                <a:ea typeface="+mn-ea"/>
                <a:cs typeface="+mn-cs"/>
              </a:defRPr>
            </a:lvl1pPr>
            <a:lvl2pPr marL="457200" indent="0" algn="ctr" defTabSz="914400" rtl="0" eaLnBrk="1" latinLnBrk="0" hangingPunct="1">
              <a:lnSpc>
                <a:spcPct val="90000"/>
              </a:lnSpc>
              <a:spcBef>
                <a:spcPts val="500"/>
              </a:spcBef>
              <a:buClr>
                <a:srgbClr val="7030A0"/>
              </a:buClr>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90000"/>
              </a:lnSpc>
              <a:spcBef>
                <a:spcPts val="500"/>
              </a:spcBef>
              <a:buClr>
                <a:srgbClr val="7030A0"/>
              </a:buClr>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90000"/>
              </a:lnSpc>
              <a:spcBef>
                <a:spcPts val="500"/>
              </a:spcBef>
              <a:buClr>
                <a:srgbClr val="7030A0"/>
              </a:buClr>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90000"/>
              </a:lnSpc>
              <a:spcBef>
                <a:spcPts val="500"/>
              </a:spcBef>
              <a:buClr>
                <a:srgbClr val="7030A0"/>
              </a:buClr>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GB" sz="1800" b="1" dirty="0">
                <a:solidFill>
                  <a:schemeClr val="tx1"/>
                </a:solidFill>
              </a:rPr>
              <a:t>L-Rh-S</a:t>
            </a:r>
          </a:p>
        </p:txBody>
      </p:sp>
      <p:sp>
        <p:nvSpPr>
          <p:cNvPr id="80" name="Slide Number Placeholder 2">
            <a:extLst>
              <a:ext uri="{FF2B5EF4-FFF2-40B4-BE49-F238E27FC236}">
                <a16:creationId xmlns:a16="http://schemas.microsoft.com/office/drawing/2014/main" id="{311A597F-1A3A-FDE9-6B98-9C291AA83B58}"/>
              </a:ext>
            </a:extLst>
          </p:cNvPr>
          <p:cNvSpPr>
            <a:spLocks noGrp="1"/>
          </p:cNvSpPr>
          <p:nvPr>
            <p:ph type="sldNum" sz="quarter" idx="12"/>
          </p:nvPr>
        </p:nvSpPr>
        <p:spPr>
          <a:xfrm>
            <a:off x="39086" y="6505497"/>
            <a:ext cx="693980" cy="340930"/>
          </a:xfrm>
        </p:spPr>
        <p:txBody>
          <a:bodyPr/>
          <a:lstStyle/>
          <a:p>
            <a:fld id="{699835BB-1066-4949-B131-03ACD54D854F}" type="slidenum">
              <a:rPr lang="en-US" smtClean="0"/>
              <a:t>15</a:t>
            </a:fld>
            <a:endParaRPr lang="en-US" dirty="0"/>
          </a:p>
        </p:txBody>
      </p:sp>
      <p:pic>
        <p:nvPicPr>
          <p:cNvPr id="3" name="Picture 2" descr="A qr code with a piece of paper&#10;&#10;Description automatically generated">
            <a:extLst>
              <a:ext uri="{FF2B5EF4-FFF2-40B4-BE49-F238E27FC236}">
                <a16:creationId xmlns:a16="http://schemas.microsoft.com/office/drawing/2014/main" id="{7C6F4873-E44D-A62B-4191-C3F7A4B1E3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9808" y="620230"/>
            <a:ext cx="1953459" cy="1953459"/>
          </a:xfrm>
          <a:prstGeom prst="rect">
            <a:avLst/>
          </a:prstGeom>
        </p:spPr>
      </p:pic>
      <p:sp>
        <p:nvSpPr>
          <p:cNvPr id="2" name="Subtitle 2">
            <a:extLst>
              <a:ext uri="{FF2B5EF4-FFF2-40B4-BE49-F238E27FC236}">
                <a16:creationId xmlns:a16="http://schemas.microsoft.com/office/drawing/2014/main" id="{86BFB99B-95C8-FF1F-11D8-6936A3798518}"/>
              </a:ext>
            </a:extLst>
          </p:cNvPr>
          <p:cNvSpPr txBox="1">
            <a:spLocks/>
          </p:cNvSpPr>
          <p:nvPr/>
        </p:nvSpPr>
        <p:spPr>
          <a:xfrm>
            <a:off x="1151151" y="5131100"/>
            <a:ext cx="2240593" cy="1714195"/>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ts val="0"/>
              </a:spcBef>
            </a:pPr>
            <a:r>
              <a:rPr lang="en-GB" sz="1800" b="1" dirty="0">
                <a:solidFill>
                  <a:schemeClr val="tx1"/>
                </a:solidFill>
                <a:latin typeface="Myriad Pro" panose="020B0503030403090204" pitchFamily="34" charset="0"/>
              </a:rPr>
              <a:t>CREST</a:t>
            </a:r>
          </a:p>
          <a:p>
            <a:pPr algn="ctr">
              <a:lnSpc>
                <a:spcPct val="100000"/>
              </a:lnSpc>
              <a:spcBef>
                <a:spcPts val="0"/>
              </a:spcBef>
            </a:pPr>
            <a:r>
              <a:rPr lang="en-GB" dirty="0">
                <a:latin typeface="Myriad Pro" panose="020B0503030403090204" pitchFamily="34" charset="0"/>
              </a:rPr>
              <a:t>GFN-FF//GFN2-xTB</a:t>
            </a:r>
            <a:endParaRPr lang="en-GB" sz="1800" dirty="0">
              <a:solidFill>
                <a:schemeClr val="tx1"/>
              </a:solidFill>
              <a:latin typeface="Myriad Pro" panose="020B0503030403090204" pitchFamily="34" charset="0"/>
            </a:endParaRPr>
          </a:p>
          <a:p>
            <a:pPr algn="ctr">
              <a:lnSpc>
                <a:spcPct val="100000"/>
              </a:lnSpc>
              <a:spcBef>
                <a:spcPts val="0"/>
              </a:spcBef>
            </a:pPr>
            <a:r>
              <a:rPr lang="en-GB" sz="1800" b="1" dirty="0">
                <a:solidFill>
                  <a:schemeClr val="tx1"/>
                </a:solidFill>
                <a:latin typeface="Myriad Pro" panose="020B0503030403090204" pitchFamily="34" charset="0"/>
              </a:rPr>
              <a:t>DFT</a:t>
            </a:r>
          </a:p>
          <a:p>
            <a:pPr algn="ctr">
              <a:lnSpc>
                <a:spcPct val="100000"/>
              </a:lnSpc>
              <a:spcBef>
                <a:spcPts val="0"/>
              </a:spcBef>
            </a:pPr>
            <a:r>
              <a:rPr lang="en-GB" sz="1800" dirty="0">
                <a:solidFill>
                  <a:schemeClr val="tx1"/>
                </a:solidFill>
                <a:latin typeface="Myriad Pro" panose="020B0503030403090204" pitchFamily="34" charset="0"/>
              </a:rPr>
              <a:t>Gaussian 16</a:t>
            </a:r>
          </a:p>
          <a:p>
            <a:pPr algn="ctr">
              <a:lnSpc>
                <a:spcPct val="100000"/>
              </a:lnSpc>
              <a:spcBef>
                <a:spcPts val="0"/>
              </a:spcBef>
            </a:pPr>
            <a:r>
              <a:rPr lang="en-GB" sz="1800" b="1" dirty="0" err="1">
                <a:solidFill>
                  <a:schemeClr val="tx1"/>
                </a:solidFill>
                <a:latin typeface="Myriad Pro" panose="020B0503030403090204" pitchFamily="34" charset="0"/>
              </a:rPr>
              <a:t>Opt</a:t>
            </a:r>
            <a:r>
              <a:rPr lang="en-GB" sz="1800" b="1" dirty="0">
                <a:solidFill>
                  <a:schemeClr val="tx1"/>
                </a:solidFill>
                <a:latin typeface="Myriad Pro" panose="020B0503030403090204" pitchFamily="34" charset="0"/>
              </a:rPr>
              <a:t>: </a:t>
            </a:r>
            <a:r>
              <a:rPr lang="en-GB" sz="1800" dirty="0">
                <a:solidFill>
                  <a:schemeClr val="tx1"/>
                </a:solidFill>
                <a:latin typeface="Myriad Pro" panose="020B0503030403090204" pitchFamily="34" charset="0"/>
              </a:rPr>
              <a:t>PBE0-D3(BJ)//def2-SVPP</a:t>
            </a:r>
          </a:p>
          <a:p>
            <a:pPr algn="ctr">
              <a:lnSpc>
                <a:spcPct val="100000"/>
              </a:lnSpc>
              <a:spcBef>
                <a:spcPts val="0"/>
              </a:spcBef>
            </a:pPr>
            <a:endParaRPr lang="en-GB" sz="1800" dirty="0">
              <a:solidFill>
                <a:schemeClr val="tx1"/>
              </a:solidFill>
              <a:latin typeface="Myriad Pro" panose="020B0503030403090204" pitchFamily="34" charset="0"/>
            </a:endParaRPr>
          </a:p>
        </p:txBody>
      </p:sp>
    </p:spTree>
    <p:extLst>
      <p:ext uri="{BB962C8B-B14F-4D97-AF65-F5344CB8AC3E}">
        <p14:creationId xmlns:p14="http://schemas.microsoft.com/office/powerpoint/2010/main" val="138320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47" grpId="0"/>
      <p:bldP spid="48" grpId="0"/>
      <p:bldP spid="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A072-4CF3-D563-6244-6C2F7EDF7AD7}"/>
              </a:ext>
            </a:extLst>
          </p:cNvPr>
          <p:cNvSpPr>
            <a:spLocks noGrp="1"/>
          </p:cNvSpPr>
          <p:nvPr>
            <p:ph type="title"/>
          </p:nvPr>
        </p:nvSpPr>
        <p:spPr/>
        <p:txBody>
          <a:bodyPr/>
          <a:lstStyle/>
          <a:p>
            <a:r>
              <a:rPr lang="en-GB" dirty="0">
                <a:solidFill>
                  <a:srgbClr val="0070C0"/>
                </a:solidFill>
              </a:rPr>
              <a:t>Substrate coordination – change in conformational ensemble</a:t>
            </a:r>
            <a:endParaRPr lang="nl-NL" dirty="0"/>
          </a:p>
        </p:txBody>
      </p:sp>
      <p:sp>
        <p:nvSpPr>
          <p:cNvPr id="3" name="Content Placeholder 2">
            <a:extLst>
              <a:ext uri="{FF2B5EF4-FFF2-40B4-BE49-F238E27FC236}">
                <a16:creationId xmlns:a16="http://schemas.microsoft.com/office/drawing/2014/main" id="{046AE118-0DE6-6580-245D-E585E112743D}"/>
              </a:ext>
            </a:extLst>
          </p:cNvPr>
          <p:cNvSpPr>
            <a:spLocks noGrp="1"/>
          </p:cNvSpPr>
          <p:nvPr>
            <p:ph idx="1"/>
          </p:nvPr>
        </p:nvSpPr>
        <p:spPr>
          <a:xfrm>
            <a:off x="829734" y="993775"/>
            <a:ext cx="4446642" cy="4351338"/>
          </a:xfrm>
        </p:spPr>
        <p:txBody>
          <a:bodyPr>
            <a:normAutofit/>
          </a:bodyPr>
          <a:lstStyle/>
          <a:p>
            <a:r>
              <a:rPr lang="en-US" sz="2800" dirty="0"/>
              <a:t>Effect of substrate on CREST conformer landscape?</a:t>
            </a:r>
          </a:p>
          <a:p>
            <a:r>
              <a:rPr lang="en-US" sz="2800" dirty="0"/>
              <a:t>L-Rh-S &gt; L-Rh-NBD conformer</a:t>
            </a:r>
          </a:p>
          <a:p>
            <a:r>
              <a:rPr lang="en-US" sz="2800" dirty="0"/>
              <a:t>Substrate induces flexibility?</a:t>
            </a:r>
          </a:p>
          <a:p>
            <a:endParaRPr lang="nl-NL" sz="2800" dirty="0"/>
          </a:p>
        </p:txBody>
      </p:sp>
      <p:sp>
        <p:nvSpPr>
          <p:cNvPr id="4" name="Slide Number Placeholder 3">
            <a:extLst>
              <a:ext uri="{FF2B5EF4-FFF2-40B4-BE49-F238E27FC236}">
                <a16:creationId xmlns:a16="http://schemas.microsoft.com/office/drawing/2014/main" id="{7AC16BC3-D423-1FA1-9921-94C8B89EC02A}"/>
              </a:ext>
            </a:extLst>
          </p:cNvPr>
          <p:cNvSpPr>
            <a:spLocks noGrp="1"/>
          </p:cNvSpPr>
          <p:nvPr>
            <p:ph type="sldNum" sz="quarter" idx="12"/>
          </p:nvPr>
        </p:nvSpPr>
        <p:spPr/>
        <p:txBody>
          <a:bodyPr/>
          <a:lstStyle/>
          <a:p>
            <a:fld id="{699835BB-1066-4949-B131-03ACD54D854F}" type="slidenum">
              <a:rPr lang="en-US" smtClean="0"/>
              <a:t>16</a:t>
            </a:fld>
            <a:endParaRPr lang="en-US"/>
          </a:p>
        </p:txBody>
      </p:sp>
      <p:pic>
        <p:nvPicPr>
          <p:cNvPr id="7" name="Picture 6" descr="A graph with different colored bars&#10;&#10;Description automatically generated">
            <a:extLst>
              <a:ext uri="{FF2B5EF4-FFF2-40B4-BE49-F238E27FC236}">
                <a16:creationId xmlns:a16="http://schemas.microsoft.com/office/drawing/2014/main" id="{CA2547C2-7036-1468-B7EC-BF68E55447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6375" y="1078991"/>
            <a:ext cx="6448841" cy="3964957"/>
          </a:xfrm>
          <a:prstGeom prst="rect">
            <a:avLst/>
          </a:prstGeom>
        </p:spPr>
      </p:pic>
      <p:pic>
        <p:nvPicPr>
          <p:cNvPr id="9" name="Picture 8" descr="A qr code with a piece of paper&#10;&#10;Description automatically generated">
            <a:extLst>
              <a:ext uri="{FF2B5EF4-FFF2-40B4-BE49-F238E27FC236}">
                <a16:creationId xmlns:a16="http://schemas.microsoft.com/office/drawing/2014/main" id="{C2D04044-53DD-4766-BAD5-1694F9432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784" y="4368383"/>
            <a:ext cx="1953459" cy="1953459"/>
          </a:xfrm>
          <a:prstGeom prst="rect">
            <a:avLst/>
          </a:prstGeom>
        </p:spPr>
      </p:pic>
    </p:spTree>
    <p:extLst>
      <p:ext uri="{BB962C8B-B14F-4D97-AF65-F5344CB8AC3E}">
        <p14:creationId xmlns:p14="http://schemas.microsoft.com/office/powerpoint/2010/main" val="178533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A072-4CF3-D563-6244-6C2F7EDF7AD7}"/>
              </a:ext>
            </a:extLst>
          </p:cNvPr>
          <p:cNvSpPr>
            <a:spLocks noGrp="1"/>
          </p:cNvSpPr>
          <p:nvPr>
            <p:ph type="title"/>
          </p:nvPr>
        </p:nvSpPr>
        <p:spPr/>
        <p:txBody>
          <a:bodyPr/>
          <a:lstStyle/>
          <a:p>
            <a:r>
              <a:rPr lang="en-GB" dirty="0">
                <a:solidFill>
                  <a:srgbClr val="0070C0"/>
                </a:solidFill>
              </a:rPr>
              <a:t>Substrate coordination – change in conformational ensemble</a:t>
            </a:r>
            <a:endParaRPr lang="nl-NL" dirty="0"/>
          </a:p>
        </p:txBody>
      </p:sp>
      <p:sp>
        <p:nvSpPr>
          <p:cNvPr id="3" name="Content Placeholder 2">
            <a:extLst>
              <a:ext uri="{FF2B5EF4-FFF2-40B4-BE49-F238E27FC236}">
                <a16:creationId xmlns:a16="http://schemas.microsoft.com/office/drawing/2014/main" id="{046AE118-0DE6-6580-245D-E585E112743D}"/>
              </a:ext>
            </a:extLst>
          </p:cNvPr>
          <p:cNvSpPr>
            <a:spLocks noGrp="1"/>
          </p:cNvSpPr>
          <p:nvPr>
            <p:ph idx="1"/>
          </p:nvPr>
        </p:nvSpPr>
        <p:spPr>
          <a:xfrm>
            <a:off x="829734" y="993775"/>
            <a:ext cx="4446642" cy="4351338"/>
          </a:xfrm>
        </p:spPr>
        <p:txBody>
          <a:bodyPr>
            <a:normAutofit/>
          </a:bodyPr>
          <a:lstStyle/>
          <a:p>
            <a:r>
              <a:rPr lang="en-US" sz="2800" dirty="0"/>
              <a:t>Where does flexibility come from?</a:t>
            </a:r>
          </a:p>
          <a:p>
            <a:r>
              <a:rPr lang="en-US" sz="2800" dirty="0"/>
              <a:t>Rigid substrate</a:t>
            </a:r>
          </a:p>
          <a:p>
            <a:r>
              <a:rPr lang="en-US" sz="2800" dirty="0"/>
              <a:t>Flexible ligand</a:t>
            </a:r>
          </a:p>
          <a:p>
            <a:r>
              <a:rPr lang="en-US" sz="2800" dirty="0"/>
              <a:t>Substrate induces ligand flexibility!</a:t>
            </a:r>
          </a:p>
          <a:p>
            <a:endParaRPr lang="nl-NL" sz="2800" dirty="0"/>
          </a:p>
        </p:txBody>
      </p:sp>
      <p:sp>
        <p:nvSpPr>
          <p:cNvPr id="4" name="Slide Number Placeholder 3">
            <a:extLst>
              <a:ext uri="{FF2B5EF4-FFF2-40B4-BE49-F238E27FC236}">
                <a16:creationId xmlns:a16="http://schemas.microsoft.com/office/drawing/2014/main" id="{7AC16BC3-D423-1FA1-9921-94C8B89EC02A}"/>
              </a:ext>
            </a:extLst>
          </p:cNvPr>
          <p:cNvSpPr>
            <a:spLocks noGrp="1"/>
          </p:cNvSpPr>
          <p:nvPr>
            <p:ph type="sldNum" sz="quarter" idx="12"/>
          </p:nvPr>
        </p:nvSpPr>
        <p:spPr/>
        <p:txBody>
          <a:bodyPr/>
          <a:lstStyle/>
          <a:p>
            <a:fld id="{699835BB-1066-4949-B131-03ACD54D854F}" type="slidenum">
              <a:rPr lang="en-US" smtClean="0"/>
              <a:t>17</a:t>
            </a:fld>
            <a:endParaRPr lang="en-US"/>
          </a:p>
        </p:txBody>
      </p:sp>
      <p:pic>
        <p:nvPicPr>
          <p:cNvPr id="9" name="Picture 8" descr="A qr code with a piece of paper&#10;&#10;Description automatically generated">
            <a:extLst>
              <a:ext uri="{FF2B5EF4-FFF2-40B4-BE49-F238E27FC236}">
                <a16:creationId xmlns:a16="http://schemas.microsoft.com/office/drawing/2014/main" id="{C2D04044-53DD-4766-BAD5-1694F94324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784" y="4368383"/>
            <a:ext cx="1953459" cy="1953459"/>
          </a:xfrm>
          <a:prstGeom prst="rect">
            <a:avLst/>
          </a:prstGeom>
        </p:spPr>
      </p:pic>
      <p:pic>
        <p:nvPicPr>
          <p:cNvPr id="5" name="Picture 4" descr="A graph of different colored bars&#10;&#10;Description automatically generated with medium confidence">
            <a:extLst>
              <a:ext uri="{FF2B5EF4-FFF2-40B4-BE49-F238E27FC236}">
                <a16:creationId xmlns:a16="http://schemas.microsoft.com/office/drawing/2014/main" id="{D809EF45-0704-62FE-6E7E-F8679648DE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87" r="51134" b="50647"/>
          <a:stretch/>
        </p:blipFill>
        <p:spPr>
          <a:xfrm>
            <a:off x="5639326" y="1015496"/>
            <a:ext cx="6085890" cy="3924154"/>
          </a:xfrm>
          <a:prstGeom prst="rect">
            <a:avLst/>
          </a:prstGeom>
        </p:spPr>
      </p:pic>
    </p:spTree>
    <p:extLst>
      <p:ext uri="{BB962C8B-B14F-4D97-AF65-F5344CB8AC3E}">
        <p14:creationId xmlns:p14="http://schemas.microsoft.com/office/powerpoint/2010/main" val="382090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A072-4CF3-D563-6244-6C2F7EDF7AD7}"/>
              </a:ext>
            </a:extLst>
          </p:cNvPr>
          <p:cNvSpPr>
            <a:spLocks noGrp="1"/>
          </p:cNvSpPr>
          <p:nvPr>
            <p:ph type="title"/>
          </p:nvPr>
        </p:nvSpPr>
        <p:spPr/>
        <p:txBody>
          <a:bodyPr/>
          <a:lstStyle/>
          <a:p>
            <a:r>
              <a:rPr lang="en-GB" dirty="0">
                <a:solidFill>
                  <a:srgbClr val="0070C0"/>
                </a:solidFill>
              </a:rPr>
              <a:t>Substrate coordination – change in conformational ensemble</a:t>
            </a:r>
            <a:endParaRPr lang="nl-NL" dirty="0"/>
          </a:p>
        </p:txBody>
      </p:sp>
      <p:sp>
        <p:nvSpPr>
          <p:cNvPr id="3" name="Content Placeholder 2">
            <a:extLst>
              <a:ext uri="{FF2B5EF4-FFF2-40B4-BE49-F238E27FC236}">
                <a16:creationId xmlns:a16="http://schemas.microsoft.com/office/drawing/2014/main" id="{046AE118-0DE6-6580-245D-E585E112743D}"/>
              </a:ext>
            </a:extLst>
          </p:cNvPr>
          <p:cNvSpPr>
            <a:spLocks noGrp="1"/>
          </p:cNvSpPr>
          <p:nvPr>
            <p:ph idx="1"/>
          </p:nvPr>
        </p:nvSpPr>
        <p:spPr>
          <a:xfrm>
            <a:off x="829734" y="993775"/>
            <a:ext cx="4446642" cy="4351338"/>
          </a:xfrm>
        </p:spPr>
        <p:txBody>
          <a:bodyPr>
            <a:normAutofit/>
          </a:bodyPr>
          <a:lstStyle/>
          <a:p>
            <a:r>
              <a:rPr lang="en-US" sz="2800" dirty="0"/>
              <a:t>Effect of substrate on DFT-based descriptors?</a:t>
            </a:r>
          </a:p>
          <a:p>
            <a:r>
              <a:rPr lang="en-US" sz="2800" dirty="0"/>
              <a:t>Steric descriptors show minimal variation</a:t>
            </a:r>
          </a:p>
          <a:p>
            <a:r>
              <a:rPr lang="en-US" sz="2800" dirty="0"/>
              <a:t>HOMO-LUMO gap depends on coordinating substrate</a:t>
            </a:r>
          </a:p>
          <a:p>
            <a:r>
              <a:rPr lang="en-US" sz="2800" dirty="0"/>
              <a:t>Electronic descriptors depend on substrate coordination mode</a:t>
            </a:r>
          </a:p>
          <a:p>
            <a:endParaRPr lang="nl-NL" sz="2800" dirty="0"/>
          </a:p>
        </p:txBody>
      </p:sp>
      <p:sp>
        <p:nvSpPr>
          <p:cNvPr id="4" name="Slide Number Placeholder 3">
            <a:extLst>
              <a:ext uri="{FF2B5EF4-FFF2-40B4-BE49-F238E27FC236}">
                <a16:creationId xmlns:a16="http://schemas.microsoft.com/office/drawing/2014/main" id="{7AC16BC3-D423-1FA1-9921-94C8B89EC02A}"/>
              </a:ext>
            </a:extLst>
          </p:cNvPr>
          <p:cNvSpPr>
            <a:spLocks noGrp="1"/>
          </p:cNvSpPr>
          <p:nvPr>
            <p:ph type="sldNum" sz="quarter" idx="12"/>
          </p:nvPr>
        </p:nvSpPr>
        <p:spPr/>
        <p:txBody>
          <a:bodyPr/>
          <a:lstStyle/>
          <a:p>
            <a:fld id="{699835BB-1066-4949-B131-03ACD54D854F}" type="slidenum">
              <a:rPr lang="en-US" smtClean="0"/>
              <a:t>18</a:t>
            </a:fld>
            <a:endParaRPr lang="en-US"/>
          </a:p>
        </p:txBody>
      </p:sp>
      <p:pic>
        <p:nvPicPr>
          <p:cNvPr id="6" name="Picture 5" descr="A graph of different colored lines&#10;&#10;Description automatically generated with medium confidence">
            <a:extLst>
              <a:ext uri="{FF2B5EF4-FFF2-40B4-BE49-F238E27FC236}">
                <a16:creationId xmlns:a16="http://schemas.microsoft.com/office/drawing/2014/main" id="{2072BE9E-0B8F-3B6F-9B4A-107F4A9E43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52" t="70760" r="25581"/>
          <a:stretch/>
        </p:blipFill>
        <p:spPr>
          <a:xfrm>
            <a:off x="5709911" y="993775"/>
            <a:ext cx="6064732" cy="4532685"/>
          </a:xfrm>
          <a:prstGeom prst="rect">
            <a:avLst/>
          </a:prstGeom>
        </p:spPr>
      </p:pic>
      <p:pic>
        <p:nvPicPr>
          <p:cNvPr id="7" name="Picture 6" descr="A graph of different colored lines&#10;&#10;Description automatically generated with medium confidence">
            <a:extLst>
              <a:ext uri="{FF2B5EF4-FFF2-40B4-BE49-F238E27FC236}">
                <a16:creationId xmlns:a16="http://schemas.microsoft.com/office/drawing/2014/main" id="{95A07A9D-D05F-B3DA-67A4-0A521C4AD4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82" t="2006" r="51" b="67976"/>
          <a:stretch/>
        </p:blipFill>
        <p:spPr>
          <a:xfrm>
            <a:off x="5800527" y="993775"/>
            <a:ext cx="6064732" cy="4653263"/>
          </a:xfrm>
          <a:prstGeom prst="rect">
            <a:avLst/>
          </a:prstGeom>
        </p:spPr>
      </p:pic>
    </p:spTree>
    <p:extLst>
      <p:ext uri="{BB962C8B-B14F-4D97-AF65-F5344CB8AC3E}">
        <p14:creationId xmlns:p14="http://schemas.microsoft.com/office/powerpoint/2010/main" val="165884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rgbClr val="0070C0"/>
                </a:solidFill>
              </a:rPr>
              <a:t>Substrate coordination – change in conformational ensemble</a:t>
            </a:r>
          </a:p>
        </p:txBody>
      </p:sp>
      <p:sp>
        <p:nvSpPr>
          <p:cNvPr id="2" name="Content Placeholder 2">
            <a:extLst>
              <a:ext uri="{FF2B5EF4-FFF2-40B4-BE49-F238E27FC236}">
                <a16:creationId xmlns:a16="http://schemas.microsoft.com/office/drawing/2014/main" id="{C576DFEB-69DB-7A8B-0D44-762BF0A82E30}"/>
              </a:ext>
            </a:extLst>
          </p:cNvPr>
          <p:cNvSpPr>
            <a:spLocks noGrp="1"/>
          </p:cNvSpPr>
          <p:nvPr>
            <p:ph idx="1"/>
          </p:nvPr>
        </p:nvSpPr>
        <p:spPr>
          <a:xfrm>
            <a:off x="7726716" y="4070549"/>
            <a:ext cx="3896138" cy="2434948"/>
          </a:xfrm>
        </p:spPr>
        <p:txBody>
          <a:bodyPr>
            <a:normAutofit fontScale="92500" lnSpcReduction="20000"/>
          </a:bodyPr>
          <a:lstStyle/>
          <a:p>
            <a:pPr marL="457200" lvl="1" indent="0">
              <a:buNone/>
            </a:pPr>
            <a:r>
              <a:rPr lang="en-NL" sz="1800" dirty="0">
                <a:solidFill>
                  <a:srgbClr val="0070C0"/>
                </a:solidFill>
                <a:sym typeface="Wingdings" pitchFamily="2" charset="2"/>
              </a:rPr>
              <a:t>Effect of substrate on </a:t>
            </a:r>
            <a:r>
              <a:rPr lang="en-GB" sz="1800" dirty="0">
                <a:solidFill>
                  <a:srgbClr val="0070C0"/>
                </a:solidFill>
                <a:sym typeface="Wingdings" pitchFamily="2" charset="2"/>
              </a:rPr>
              <a:t>DFT-based </a:t>
            </a:r>
            <a:r>
              <a:rPr lang="en-NL" sz="1800" dirty="0">
                <a:solidFill>
                  <a:srgbClr val="0070C0"/>
                </a:solidFill>
                <a:sym typeface="Wingdings" pitchFamily="2" charset="2"/>
              </a:rPr>
              <a:t>descriptors?</a:t>
            </a:r>
          </a:p>
          <a:p>
            <a:pPr marL="457200" lvl="1" indent="0">
              <a:buNone/>
            </a:pPr>
            <a:endParaRPr lang="en-NL" sz="1800" dirty="0">
              <a:solidFill>
                <a:srgbClr val="0070C0"/>
              </a:solidFill>
              <a:sym typeface="Wingdings" pitchFamily="2" charset="2"/>
            </a:endParaRPr>
          </a:p>
          <a:p>
            <a:pPr lvl="1"/>
            <a:r>
              <a:rPr lang="en-GB" sz="1800" dirty="0">
                <a:solidFill>
                  <a:srgbClr val="0070C0"/>
                </a:solidFill>
                <a:sym typeface="Wingdings" pitchFamily="2" charset="2"/>
              </a:rPr>
              <a:t>Steric descriptors show minimal variation</a:t>
            </a:r>
            <a:br>
              <a:rPr lang="en-GB" sz="1800" dirty="0">
                <a:solidFill>
                  <a:srgbClr val="0070C0"/>
                </a:solidFill>
                <a:sym typeface="Wingdings" pitchFamily="2" charset="2"/>
              </a:rPr>
            </a:br>
            <a:endParaRPr lang="en-GB" sz="1800" dirty="0">
              <a:solidFill>
                <a:srgbClr val="0070C0"/>
              </a:solidFill>
              <a:sym typeface="Wingdings" pitchFamily="2" charset="2"/>
            </a:endParaRPr>
          </a:p>
          <a:p>
            <a:pPr lvl="1"/>
            <a:r>
              <a:rPr lang="en-NL" sz="1800" dirty="0">
                <a:solidFill>
                  <a:srgbClr val="0070C0"/>
                </a:solidFill>
                <a:sym typeface="Wingdings" pitchFamily="2" charset="2"/>
              </a:rPr>
              <a:t>HOMO-LUMO gap depends on coordinating substrate</a:t>
            </a:r>
          </a:p>
          <a:p>
            <a:pPr lvl="1"/>
            <a:endParaRPr lang="en-NL" sz="1800" dirty="0">
              <a:solidFill>
                <a:srgbClr val="0070C0"/>
              </a:solidFill>
              <a:sym typeface="Wingdings" pitchFamily="2" charset="2"/>
            </a:endParaRPr>
          </a:p>
          <a:p>
            <a:pPr lvl="1"/>
            <a:r>
              <a:rPr lang="en-GB" sz="1800" dirty="0">
                <a:solidFill>
                  <a:srgbClr val="0070C0"/>
                </a:solidFill>
                <a:sym typeface="Wingdings" pitchFamily="2" charset="2"/>
              </a:rPr>
              <a:t>Electronic descriptors </a:t>
            </a:r>
            <a:r>
              <a:rPr lang="en-NL" sz="1800" dirty="0">
                <a:solidFill>
                  <a:srgbClr val="0070C0"/>
                </a:solidFill>
                <a:sym typeface="Wingdings" pitchFamily="2" charset="2"/>
              </a:rPr>
              <a:t>depend on substrate coordination mode</a:t>
            </a:r>
          </a:p>
        </p:txBody>
      </p:sp>
      <p:sp>
        <p:nvSpPr>
          <p:cNvPr id="6" name="Content Placeholder 2">
            <a:extLst>
              <a:ext uri="{FF2B5EF4-FFF2-40B4-BE49-F238E27FC236}">
                <a16:creationId xmlns:a16="http://schemas.microsoft.com/office/drawing/2014/main" id="{F52C418C-B06F-9352-A7D2-7CEC8B3C9016}"/>
              </a:ext>
            </a:extLst>
          </p:cNvPr>
          <p:cNvSpPr txBox="1">
            <a:spLocks/>
          </p:cNvSpPr>
          <p:nvPr/>
        </p:nvSpPr>
        <p:spPr>
          <a:xfrm>
            <a:off x="3994573" y="4070549"/>
            <a:ext cx="3896138" cy="24349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3200" kern="1200">
                <a:solidFill>
                  <a:srgbClr val="0070C0"/>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800" kern="1200">
                <a:solidFill>
                  <a:schemeClr val="accent1">
                    <a:lumMod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accent1">
                    <a:lumMod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accent1">
                    <a:lumMod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accent1">
                    <a:lumMod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NL" sz="1800" dirty="0">
                <a:solidFill>
                  <a:srgbClr val="0070C0"/>
                </a:solidFill>
                <a:sym typeface="Wingdings" pitchFamily="2" charset="2"/>
              </a:rPr>
              <a:t>Where does flexibility come from?</a:t>
            </a:r>
          </a:p>
          <a:p>
            <a:pPr marL="457200" lvl="1" indent="0">
              <a:buNone/>
            </a:pPr>
            <a:endParaRPr lang="en-NL" sz="1800" dirty="0">
              <a:solidFill>
                <a:srgbClr val="0070C0"/>
              </a:solidFill>
              <a:sym typeface="Wingdings" pitchFamily="2" charset="2"/>
            </a:endParaRPr>
          </a:p>
          <a:p>
            <a:pPr lvl="1"/>
            <a:r>
              <a:rPr lang="en-NL" sz="1800" dirty="0">
                <a:solidFill>
                  <a:srgbClr val="0070C0"/>
                </a:solidFill>
                <a:sym typeface="Wingdings" pitchFamily="2" charset="2"/>
              </a:rPr>
              <a:t>Rigid substrate</a:t>
            </a:r>
          </a:p>
          <a:p>
            <a:pPr lvl="1"/>
            <a:endParaRPr lang="en-NL" sz="1800" dirty="0">
              <a:solidFill>
                <a:srgbClr val="0070C0"/>
              </a:solidFill>
              <a:sym typeface="Wingdings" pitchFamily="2" charset="2"/>
            </a:endParaRPr>
          </a:p>
          <a:p>
            <a:pPr lvl="1"/>
            <a:r>
              <a:rPr lang="en-GB" sz="1800" dirty="0">
                <a:solidFill>
                  <a:srgbClr val="0070C0"/>
                </a:solidFill>
                <a:sym typeface="Wingdings" pitchFamily="2" charset="2"/>
              </a:rPr>
              <a:t>Flexible ligand</a:t>
            </a:r>
          </a:p>
          <a:p>
            <a:pPr lvl="1"/>
            <a:endParaRPr lang="en-GB" sz="1800" dirty="0">
              <a:solidFill>
                <a:srgbClr val="0070C0"/>
              </a:solidFill>
              <a:sym typeface="Wingdings" pitchFamily="2" charset="2"/>
            </a:endParaRPr>
          </a:p>
          <a:p>
            <a:pPr lvl="1"/>
            <a:r>
              <a:rPr lang="en-GB" sz="1800" dirty="0">
                <a:solidFill>
                  <a:srgbClr val="0070C0"/>
                </a:solidFill>
                <a:sym typeface="Wingdings" pitchFamily="2" charset="2"/>
              </a:rPr>
              <a:t>Substrate induces ligand flexibility</a:t>
            </a:r>
            <a:endParaRPr lang="en-NL" sz="1800" dirty="0">
              <a:solidFill>
                <a:srgbClr val="0070C0"/>
              </a:solidFill>
              <a:sym typeface="Wingdings" pitchFamily="2" charset="2"/>
            </a:endParaRPr>
          </a:p>
        </p:txBody>
      </p:sp>
      <p:sp>
        <p:nvSpPr>
          <p:cNvPr id="7" name="Content Placeholder 2">
            <a:extLst>
              <a:ext uri="{FF2B5EF4-FFF2-40B4-BE49-F238E27FC236}">
                <a16:creationId xmlns:a16="http://schemas.microsoft.com/office/drawing/2014/main" id="{B338EB81-BFFD-6152-DEB9-BC36A2920315}"/>
              </a:ext>
            </a:extLst>
          </p:cNvPr>
          <p:cNvSpPr txBox="1">
            <a:spLocks/>
          </p:cNvSpPr>
          <p:nvPr/>
        </p:nvSpPr>
        <p:spPr>
          <a:xfrm>
            <a:off x="262430" y="4070549"/>
            <a:ext cx="3896138" cy="2434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3200" kern="1200">
                <a:solidFill>
                  <a:srgbClr val="0070C0"/>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2800" kern="1200">
                <a:solidFill>
                  <a:schemeClr val="accent1">
                    <a:lumMod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accent1">
                    <a:lumMod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accent1">
                    <a:lumMod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accent1">
                    <a:lumMod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NL" sz="1800" dirty="0">
                <a:solidFill>
                  <a:srgbClr val="0070C0"/>
                </a:solidFill>
                <a:sym typeface="Wingdings" pitchFamily="2" charset="2"/>
              </a:rPr>
              <a:t>Effect of substrate on </a:t>
            </a:r>
            <a:r>
              <a:rPr lang="en-GB" sz="1800" dirty="0">
                <a:solidFill>
                  <a:srgbClr val="0070C0"/>
                </a:solidFill>
                <a:sym typeface="Wingdings" pitchFamily="2" charset="2"/>
              </a:rPr>
              <a:t>CREST </a:t>
            </a:r>
            <a:r>
              <a:rPr lang="en-NL" sz="1800" dirty="0">
                <a:solidFill>
                  <a:srgbClr val="0070C0"/>
                </a:solidFill>
                <a:sym typeface="Wingdings" pitchFamily="2" charset="2"/>
              </a:rPr>
              <a:t>conformer landscape?</a:t>
            </a:r>
          </a:p>
          <a:p>
            <a:pPr marL="457200" lvl="1" indent="0">
              <a:buNone/>
            </a:pPr>
            <a:endParaRPr lang="en-NL" sz="1800" dirty="0">
              <a:solidFill>
                <a:srgbClr val="0070C0"/>
              </a:solidFill>
              <a:sym typeface="Wingdings" pitchFamily="2" charset="2"/>
            </a:endParaRPr>
          </a:p>
          <a:p>
            <a:pPr lvl="1"/>
            <a:r>
              <a:rPr lang="en-NL" sz="1800" dirty="0">
                <a:solidFill>
                  <a:srgbClr val="0070C0"/>
                </a:solidFill>
                <a:sym typeface="Wingdings" pitchFamily="2" charset="2"/>
              </a:rPr>
              <a:t>L-Rh-S &gt; L-Rh-NBD conformer</a:t>
            </a:r>
          </a:p>
          <a:p>
            <a:pPr lvl="1"/>
            <a:endParaRPr lang="en-NL" sz="1800" dirty="0">
              <a:solidFill>
                <a:srgbClr val="0070C0"/>
              </a:solidFill>
              <a:sym typeface="Wingdings" pitchFamily="2" charset="2"/>
            </a:endParaRPr>
          </a:p>
          <a:p>
            <a:pPr lvl="1"/>
            <a:r>
              <a:rPr lang="en-GB" sz="1800" dirty="0">
                <a:solidFill>
                  <a:srgbClr val="0070C0"/>
                </a:solidFill>
                <a:sym typeface="Wingdings" pitchFamily="2" charset="2"/>
              </a:rPr>
              <a:t>S</a:t>
            </a:r>
            <a:r>
              <a:rPr lang="en-NL" sz="1800" dirty="0">
                <a:solidFill>
                  <a:srgbClr val="0070C0"/>
                </a:solidFill>
                <a:sym typeface="Wingdings" pitchFamily="2" charset="2"/>
              </a:rPr>
              <a:t>ubstrate induces flexibility</a:t>
            </a:r>
          </a:p>
        </p:txBody>
      </p:sp>
      <p:sp>
        <p:nvSpPr>
          <p:cNvPr id="8" name="Slide Number Placeholder 2">
            <a:extLst>
              <a:ext uri="{FF2B5EF4-FFF2-40B4-BE49-F238E27FC236}">
                <a16:creationId xmlns:a16="http://schemas.microsoft.com/office/drawing/2014/main" id="{182341F4-9A83-6216-0B6D-C378D34135EC}"/>
              </a:ext>
            </a:extLst>
          </p:cNvPr>
          <p:cNvSpPr>
            <a:spLocks noGrp="1"/>
          </p:cNvSpPr>
          <p:nvPr>
            <p:ph type="sldNum" sz="quarter" idx="12"/>
          </p:nvPr>
        </p:nvSpPr>
        <p:spPr>
          <a:xfrm>
            <a:off x="39086" y="6505497"/>
            <a:ext cx="693980" cy="340930"/>
          </a:xfrm>
        </p:spPr>
        <p:txBody>
          <a:bodyPr/>
          <a:lstStyle/>
          <a:p>
            <a:fld id="{699835BB-1066-4949-B131-03ACD54D854F}" type="slidenum">
              <a:rPr lang="en-US" smtClean="0"/>
              <a:t>19</a:t>
            </a:fld>
            <a:endParaRPr lang="en-US" dirty="0"/>
          </a:p>
        </p:txBody>
      </p:sp>
      <p:pic>
        <p:nvPicPr>
          <p:cNvPr id="9" name="Picture 8" descr="A graph with different colored bars&#10;&#10;Description automatically generated">
            <a:extLst>
              <a:ext uri="{FF2B5EF4-FFF2-40B4-BE49-F238E27FC236}">
                <a16:creationId xmlns:a16="http://schemas.microsoft.com/office/drawing/2014/main" id="{9934F455-86A6-D302-E4BB-597CC03D0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087" y="1188492"/>
            <a:ext cx="3822192" cy="2350008"/>
          </a:xfrm>
          <a:prstGeom prst="rect">
            <a:avLst/>
          </a:prstGeom>
        </p:spPr>
      </p:pic>
      <p:pic>
        <p:nvPicPr>
          <p:cNvPr id="5" name="Picture 4" descr="A graph of different colored bars&#10;&#10;Description automatically generated with medium confidence">
            <a:extLst>
              <a:ext uri="{FF2B5EF4-FFF2-40B4-BE49-F238E27FC236}">
                <a16:creationId xmlns:a16="http://schemas.microsoft.com/office/drawing/2014/main" id="{2E4BC98B-4CDD-9CFD-F2F1-744FB41A24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87" r="51134" b="50647"/>
          <a:stretch/>
        </p:blipFill>
        <p:spPr>
          <a:xfrm>
            <a:off x="4525355" y="1188492"/>
            <a:ext cx="3574785" cy="2305005"/>
          </a:xfrm>
          <a:prstGeom prst="rect">
            <a:avLst/>
          </a:prstGeom>
        </p:spPr>
      </p:pic>
      <p:pic>
        <p:nvPicPr>
          <p:cNvPr id="11" name="Picture 10" descr="A graph of different colored lines&#10;&#10;Description automatically generated with medium confidence">
            <a:extLst>
              <a:ext uri="{FF2B5EF4-FFF2-40B4-BE49-F238E27FC236}">
                <a16:creationId xmlns:a16="http://schemas.microsoft.com/office/drawing/2014/main" id="{5B7A0EDF-D536-0E16-BD25-19528D5FDE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52" t="70760" r="25581"/>
          <a:stretch/>
        </p:blipFill>
        <p:spPr>
          <a:xfrm>
            <a:off x="8413216" y="1188493"/>
            <a:ext cx="3084095" cy="2305004"/>
          </a:xfrm>
          <a:prstGeom prst="rect">
            <a:avLst/>
          </a:prstGeom>
        </p:spPr>
      </p:pic>
    </p:spTree>
    <p:extLst>
      <p:ext uri="{BB962C8B-B14F-4D97-AF65-F5344CB8AC3E}">
        <p14:creationId xmlns:p14="http://schemas.microsoft.com/office/powerpoint/2010/main" val="26204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94EF-ECF2-6ACE-635E-4DE03935E64A}"/>
              </a:ext>
            </a:extLst>
          </p:cNvPr>
          <p:cNvSpPr>
            <a:spLocks noGrp="1"/>
          </p:cNvSpPr>
          <p:nvPr>
            <p:ph type="title"/>
          </p:nvPr>
        </p:nvSpPr>
        <p:spPr/>
        <p:txBody>
          <a:bodyPr/>
          <a:lstStyle/>
          <a:p>
            <a:r>
              <a:rPr lang="en-GB" dirty="0">
                <a:solidFill>
                  <a:srgbClr val="0070C0"/>
                </a:solidFill>
              </a:rPr>
              <a:t>Homogeneous catalysis = Molecular Inorganic Chemistry: should be easy to design! </a:t>
            </a:r>
          </a:p>
        </p:txBody>
      </p:sp>
      <p:sp>
        <p:nvSpPr>
          <p:cNvPr id="3" name="Slide Number Placeholder 2">
            <a:extLst>
              <a:ext uri="{FF2B5EF4-FFF2-40B4-BE49-F238E27FC236}">
                <a16:creationId xmlns:a16="http://schemas.microsoft.com/office/drawing/2014/main" id="{348BE6EE-4CB2-4255-80FC-8BECDE476AC5}"/>
              </a:ext>
            </a:extLst>
          </p:cNvPr>
          <p:cNvSpPr>
            <a:spLocks noGrp="1"/>
          </p:cNvSpPr>
          <p:nvPr>
            <p:ph type="sldNum" sz="quarter" idx="12"/>
          </p:nvPr>
        </p:nvSpPr>
        <p:spPr/>
        <p:txBody>
          <a:bodyPr/>
          <a:lstStyle/>
          <a:p>
            <a:fld id="{699835BB-1066-4949-B131-03ACD54D854F}" type="slidenum">
              <a:rPr lang="en-US" smtClean="0"/>
              <a:t>2</a:t>
            </a:fld>
            <a:endParaRPr lang="en-US"/>
          </a:p>
        </p:txBody>
      </p:sp>
      <p:pic>
        <p:nvPicPr>
          <p:cNvPr id="18" name="Picture 17">
            <a:extLst>
              <a:ext uri="{FF2B5EF4-FFF2-40B4-BE49-F238E27FC236}">
                <a16:creationId xmlns:a16="http://schemas.microsoft.com/office/drawing/2014/main" id="{F485247D-1D00-0DDF-6501-256FB06CF7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690" y="-719537"/>
            <a:ext cx="11241463" cy="5315578"/>
          </a:xfrm>
          <a:prstGeom prst="rect">
            <a:avLst/>
          </a:prstGeom>
        </p:spPr>
      </p:pic>
      <p:pic>
        <p:nvPicPr>
          <p:cNvPr id="19" name="Picture 2" descr="Royalty-Free photo: Pile of white plastic disposable cup ...">
            <a:extLst>
              <a:ext uri="{FF2B5EF4-FFF2-40B4-BE49-F238E27FC236}">
                <a16:creationId xmlns:a16="http://schemas.microsoft.com/office/drawing/2014/main" id="{C6F2BDC3-68BF-11C4-A8FA-3C6903A2A2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493" y="2804043"/>
            <a:ext cx="1530317" cy="10195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DDAB9E6B-A4E2-A21F-3F68-A604F2BDF2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9909421" y="735369"/>
            <a:ext cx="1552168" cy="1100841"/>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A8A657A8-1624-322B-FE90-10F0B19A2F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00902" y="1972512"/>
            <a:ext cx="1333888" cy="888473"/>
          </a:xfrm>
          <a:prstGeom prst="rect">
            <a:avLst/>
          </a:prstGeom>
          <a:ln>
            <a:noFill/>
          </a:ln>
          <a:effectLst>
            <a:outerShdw blurRad="190500" algn="tl" rotWithShape="0">
              <a:srgbClr val="000000">
                <a:alpha val="70000"/>
              </a:srgbClr>
            </a:outerShdw>
          </a:effectLst>
        </p:spPr>
      </p:pic>
      <p:pic>
        <p:nvPicPr>
          <p:cNvPr id="23" name="Picture 22" descr="bioenergy5.jpg">
            <a:extLst>
              <a:ext uri="{FF2B5EF4-FFF2-40B4-BE49-F238E27FC236}">
                <a16:creationId xmlns:a16="http://schemas.microsoft.com/office/drawing/2014/main" id="{9E181A78-A0EE-C088-D1C6-AAA1851983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08473" y="834108"/>
            <a:ext cx="1134733" cy="1129029"/>
          </a:xfrm>
          <a:prstGeom prst="rect">
            <a:avLst/>
          </a:prstGeom>
          <a:ln>
            <a:noFill/>
          </a:ln>
          <a:effectLst>
            <a:outerShdw blurRad="190500" algn="tl" rotWithShape="0">
              <a:srgbClr val="000000">
                <a:alpha val="70000"/>
              </a:srgbClr>
            </a:outerShdw>
          </a:effectLst>
        </p:spPr>
      </p:pic>
      <p:grpSp>
        <p:nvGrpSpPr>
          <p:cNvPr id="24" name="Group 23">
            <a:extLst>
              <a:ext uri="{FF2B5EF4-FFF2-40B4-BE49-F238E27FC236}">
                <a16:creationId xmlns:a16="http://schemas.microsoft.com/office/drawing/2014/main" id="{7CA07D49-21DE-63EC-DFAF-3BE5DDD30E58}"/>
              </a:ext>
            </a:extLst>
          </p:cNvPr>
          <p:cNvGrpSpPr>
            <a:grpSpLocks noChangeAspect="1"/>
          </p:cNvGrpSpPr>
          <p:nvPr/>
        </p:nvGrpSpPr>
        <p:grpSpPr>
          <a:xfrm>
            <a:off x="-88393" y="988473"/>
            <a:ext cx="2037921" cy="1860306"/>
            <a:chOff x="746250" y="2395720"/>
            <a:chExt cx="1839832" cy="1679480"/>
          </a:xfrm>
        </p:grpSpPr>
        <p:pic>
          <p:nvPicPr>
            <p:cNvPr id="25" name="Picture 7" descr="eliminating-carbon-dioxide.jpg">
              <a:extLst>
                <a:ext uri="{FF2B5EF4-FFF2-40B4-BE49-F238E27FC236}">
                  <a16:creationId xmlns:a16="http://schemas.microsoft.com/office/drawing/2014/main" id="{14FF7435-6AA8-9B69-7F9A-47A382F5424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087065" y="2815539"/>
              <a:ext cx="1158203" cy="11274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7AD479FB-128B-BE8D-8326-3705B219D7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6250" y="2395720"/>
              <a:ext cx="1839832" cy="1679480"/>
            </a:xfrm>
            <a:prstGeom prst="rect">
              <a:avLst/>
            </a:prstGeom>
            <a:ln>
              <a:noFill/>
            </a:ln>
            <a:effectLst>
              <a:outerShdw blurRad="190500" algn="tl" rotWithShape="0">
                <a:srgbClr val="000000">
                  <a:alpha val="70000"/>
                </a:srgbClr>
              </a:outerShdw>
            </a:effectLst>
          </p:spPr>
        </p:pic>
      </p:grpSp>
      <p:pic>
        <p:nvPicPr>
          <p:cNvPr id="27" name="Picture 4" descr="Image result for заправка пистолет">
            <a:extLst>
              <a:ext uri="{FF2B5EF4-FFF2-40B4-BE49-F238E27FC236}">
                <a16:creationId xmlns:a16="http://schemas.microsoft.com/office/drawing/2014/main" id="{02235908-F779-CB17-0717-EE3FC6AAE8A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34464" y="3029507"/>
            <a:ext cx="2352827" cy="11826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C0239F08-5EF1-ED10-03C6-699827237D07}"/>
              </a:ext>
            </a:extLst>
          </p:cNvPr>
          <p:cNvGrpSpPr/>
          <p:nvPr/>
        </p:nvGrpSpPr>
        <p:grpSpPr>
          <a:xfrm>
            <a:off x="5215723" y="1210169"/>
            <a:ext cx="2075785" cy="2075785"/>
            <a:chOff x="5193607" y="2949984"/>
            <a:chExt cx="2075785" cy="2075785"/>
          </a:xfrm>
        </p:grpSpPr>
        <p:pic>
          <p:nvPicPr>
            <p:cNvPr id="29" name="Graphic 28" descr="Arrow circle with solid fill">
              <a:extLst>
                <a:ext uri="{FF2B5EF4-FFF2-40B4-BE49-F238E27FC236}">
                  <a16:creationId xmlns:a16="http://schemas.microsoft.com/office/drawing/2014/main" id="{98D7475A-ADE2-267B-9E70-2F3FE7C4BE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3607" y="2949984"/>
              <a:ext cx="2075785" cy="2075785"/>
            </a:xfrm>
            <a:prstGeom prst="rect">
              <a:avLst/>
            </a:prstGeom>
          </p:spPr>
        </p:pic>
        <p:grpSp>
          <p:nvGrpSpPr>
            <p:cNvPr id="30" name="Group 29">
              <a:extLst>
                <a:ext uri="{FF2B5EF4-FFF2-40B4-BE49-F238E27FC236}">
                  <a16:creationId xmlns:a16="http://schemas.microsoft.com/office/drawing/2014/main" id="{1153BA8B-513C-AC5F-737C-A7849E452ECE}"/>
                </a:ext>
              </a:extLst>
            </p:cNvPr>
            <p:cNvGrpSpPr/>
            <p:nvPr/>
          </p:nvGrpSpPr>
          <p:grpSpPr>
            <a:xfrm>
              <a:off x="5852887" y="3553438"/>
              <a:ext cx="837126" cy="837126"/>
              <a:chOff x="5852887" y="3553438"/>
              <a:chExt cx="837126" cy="837126"/>
            </a:xfrm>
          </p:grpSpPr>
          <p:sp>
            <p:nvSpPr>
              <p:cNvPr id="31" name="Oval 30">
                <a:extLst>
                  <a:ext uri="{FF2B5EF4-FFF2-40B4-BE49-F238E27FC236}">
                    <a16:creationId xmlns:a16="http://schemas.microsoft.com/office/drawing/2014/main" id="{A5F546C6-EAE7-0C2E-6A6E-87296D9DDF5E}"/>
                  </a:ext>
                </a:extLst>
              </p:cNvPr>
              <p:cNvSpPr/>
              <p:nvPr/>
            </p:nvSpPr>
            <p:spPr>
              <a:xfrm>
                <a:off x="5852887" y="3553438"/>
                <a:ext cx="837126" cy="837126"/>
              </a:xfrm>
              <a:prstGeom prst="ellipse">
                <a:avLst/>
              </a:prstGeom>
              <a:ln/>
            </p:spPr>
            <p:style>
              <a:lnRef idx="3">
                <a:schemeClr val="lt1"/>
              </a:lnRef>
              <a:fillRef idx="1">
                <a:schemeClr val="accent1"/>
              </a:fillRef>
              <a:effectRef idx="1">
                <a:schemeClr val="accent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Arial"/>
                  <a:ea typeface="Arial"/>
                  <a:cs typeface="Arial"/>
                  <a:sym typeface="Arial"/>
                </a:endParaRPr>
              </a:p>
            </p:txBody>
          </p:sp>
          <p:sp>
            <p:nvSpPr>
              <p:cNvPr id="32" name="Oval 31">
                <a:extLst>
                  <a:ext uri="{FF2B5EF4-FFF2-40B4-BE49-F238E27FC236}">
                    <a16:creationId xmlns:a16="http://schemas.microsoft.com/office/drawing/2014/main" id="{B6318174-0625-1E68-5ED5-0E258EBBCA63}"/>
                  </a:ext>
                </a:extLst>
              </p:cNvPr>
              <p:cNvSpPr/>
              <p:nvPr/>
            </p:nvSpPr>
            <p:spPr>
              <a:xfrm>
                <a:off x="5852887" y="3712327"/>
                <a:ext cx="837126" cy="519348"/>
              </a:xfrm>
              <a:prstGeom prst="ellipse">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b="1" dirty="0">
                    <a:solidFill>
                      <a:schemeClr val="accent5">
                        <a:lumMod val="20000"/>
                        <a:lumOff val="80000"/>
                      </a:schemeClr>
                    </a:solidFill>
                  </a:rPr>
                  <a:t>CAT</a:t>
                </a:r>
                <a:endParaRPr kumimoji="0" lang="en-GB" sz="1800" b="1" i="0" u="none" strike="noStrike" cap="none" spc="0" normalizeH="0" baseline="0" dirty="0">
                  <a:ln>
                    <a:noFill/>
                  </a:ln>
                  <a:solidFill>
                    <a:schemeClr val="accent5">
                      <a:lumMod val="20000"/>
                      <a:lumOff val="80000"/>
                    </a:schemeClr>
                  </a:solidFill>
                  <a:effectLst/>
                  <a:uFillTx/>
                  <a:latin typeface="Arial"/>
                  <a:ea typeface="Arial"/>
                  <a:cs typeface="Arial"/>
                  <a:sym typeface="Arial"/>
                </a:endParaRPr>
              </a:p>
            </p:txBody>
          </p:sp>
        </p:grpSp>
      </p:grpSp>
      <p:pic>
        <p:nvPicPr>
          <p:cNvPr id="34" name="Picture 33" descr="A screenshot of a video game&#10;&#10;Description automatically generated">
            <a:extLst>
              <a:ext uri="{FF2B5EF4-FFF2-40B4-BE49-F238E27FC236}">
                <a16:creationId xmlns:a16="http://schemas.microsoft.com/office/drawing/2014/main" id="{BC191D08-E742-6B69-E019-0FB4199F2E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0343" y="4212195"/>
            <a:ext cx="10206544" cy="2236658"/>
          </a:xfrm>
          <a:prstGeom prst="rect">
            <a:avLst/>
          </a:prstGeom>
        </p:spPr>
      </p:pic>
    </p:spTree>
    <p:extLst>
      <p:ext uri="{BB962C8B-B14F-4D97-AF65-F5344CB8AC3E}">
        <p14:creationId xmlns:p14="http://schemas.microsoft.com/office/powerpoint/2010/main" val="365627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yriad Pro"/>
              </a:rPr>
              <a:t>What if </a:t>
            </a:r>
            <a:r>
              <a:rPr lang="en-GB" dirty="0" err="1">
                <a:latin typeface="Myriad Pro"/>
              </a:rPr>
              <a:t>stereoisomery</a:t>
            </a:r>
            <a:r>
              <a:rPr lang="en-GB" dirty="0">
                <a:latin typeface="Myriad Pro"/>
              </a:rPr>
              <a:t> of the metal-ligand complex comes into play?</a:t>
            </a:r>
            <a:endParaRPr lang="en-US" dirty="0"/>
          </a:p>
        </p:txBody>
      </p:sp>
      <p:sp>
        <p:nvSpPr>
          <p:cNvPr id="4" name="Slide Number Placeholder 3"/>
          <p:cNvSpPr>
            <a:spLocks noGrp="1"/>
          </p:cNvSpPr>
          <p:nvPr>
            <p:ph type="sldNum" sz="quarter" idx="12"/>
          </p:nvPr>
        </p:nvSpPr>
        <p:spPr/>
        <p:txBody>
          <a:bodyPr/>
          <a:lstStyle/>
          <a:p>
            <a:fld id="{699835BB-1066-4949-B131-03ACD54D854F}" type="slidenum">
              <a:rPr lang="en-US" smtClean="0"/>
              <a:t>20</a:t>
            </a:fld>
            <a:endParaRPr lang="en-US"/>
          </a:p>
        </p:txBody>
      </p:sp>
    </p:spTree>
    <p:extLst>
      <p:ext uri="{BB962C8B-B14F-4D97-AF65-F5344CB8AC3E}">
        <p14:creationId xmlns:p14="http://schemas.microsoft.com/office/powerpoint/2010/main" val="436156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C12D-371D-91DA-1D02-B01AC7447F16}"/>
              </a:ext>
            </a:extLst>
          </p:cNvPr>
          <p:cNvSpPr>
            <a:spLocks noGrp="1"/>
          </p:cNvSpPr>
          <p:nvPr>
            <p:ph type="title"/>
          </p:nvPr>
        </p:nvSpPr>
        <p:spPr/>
        <p:txBody>
          <a:bodyPr/>
          <a:lstStyle/>
          <a:p>
            <a:r>
              <a:rPr lang="en-US" dirty="0"/>
              <a:t>Switching arrangement of ligands – drown in data</a:t>
            </a:r>
            <a:endParaRPr lang="en-NL" dirty="0"/>
          </a:p>
        </p:txBody>
      </p:sp>
      <p:sp>
        <p:nvSpPr>
          <p:cNvPr id="4" name="Slide Number Placeholder 3">
            <a:extLst>
              <a:ext uri="{FF2B5EF4-FFF2-40B4-BE49-F238E27FC236}">
                <a16:creationId xmlns:a16="http://schemas.microsoft.com/office/drawing/2014/main" id="{DEC6E61C-7A84-4C17-0CB9-DB3EA95AC119}"/>
              </a:ext>
            </a:extLst>
          </p:cNvPr>
          <p:cNvSpPr>
            <a:spLocks noGrp="1"/>
          </p:cNvSpPr>
          <p:nvPr>
            <p:ph type="sldNum" sz="quarter" idx="12"/>
          </p:nvPr>
        </p:nvSpPr>
        <p:spPr/>
        <p:txBody>
          <a:bodyPr/>
          <a:lstStyle/>
          <a:p>
            <a:fld id="{699835BB-1066-4949-B131-03ACD54D854F}" type="slidenum">
              <a:rPr lang="en-US" smtClean="0"/>
              <a:t>21</a:t>
            </a:fld>
            <a:endParaRPr lang="en-US"/>
          </a:p>
        </p:txBody>
      </p:sp>
      <p:grpSp>
        <p:nvGrpSpPr>
          <p:cNvPr id="6" name="Group 5">
            <a:extLst>
              <a:ext uri="{FF2B5EF4-FFF2-40B4-BE49-F238E27FC236}">
                <a16:creationId xmlns:a16="http://schemas.microsoft.com/office/drawing/2014/main" id="{BBD859A0-1C33-62FD-7C9D-7BF0C5262D25}"/>
              </a:ext>
            </a:extLst>
          </p:cNvPr>
          <p:cNvGrpSpPr/>
          <p:nvPr/>
        </p:nvGrpSpPr>
        <p:grpSpPr>
          <a:xfrm>
            <a:off x="7985441" y="929037"/>
            <a:ext cx="3620772" cy="2838517"/>
            <a:chOff x="7985441" y="929037"/>
            <a:chExt cx="3620772" cy="2838517"/>
          </a:xfrm>
        </p:grpSpPr>
        <p:pic>
          <p:nvPicPr>
            <p:cNvPr id="5" name="Picture 4" descr="A close-up of a graph&#10;&#10;Description automatically generated">
              <a:extLst>
                <a:ext uri="{FF2B5EF4-FFF2-40B4-BE49-F238E27FC236}">
                  <a16:creationId xmlns:a16="http://schemas.microsoft.com/office/drawing/2014/main" id="{1B46ACAD-945C-5639-2000-3099DB1966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64" b="50829"/>
            <a:stretch/>
          </p:blipFill>
          <p:spPr>
            <a:xfrm>
              <a:off x="8052093" y="929037"/>
              <a:ext cx="3554120" cy="2728980"/>
            </a:xfrm>
            <a:prstGeom prst="rect">
              <a:avLst/>
            </a:prstGeom>
          </p:spPr>
        </p:pic>
        <p:sp>
          <p:nvSpPr>
            <p:cNvPr id="9" name="TextBox 8">
              <a:extLst>
                <a:ext uri="{FF2B5EF4-FFF2-40B4-BE49-F238E27FC236}">
                  <a16:creationId xmlns:a16="http://schemas.microsoft.com/office/drawing/2014/main" id="{A943F4C9-4720-384F-1B46-D00ACC9C0BB7}"/>
                </a:ext>
              </a:extLst>
            </p:cNvPr>
            <p:cNvSpPr txBox="1"/>
            <p:nvPr/>
          </p:nvSpPr>
          <p:spPr>
            <a:xfrm>
              <a:off x="8616462" y="3429000"/>
              <a:ext cx="2825453" cy="338554"/>
            </a:xfrm>
            <a:prstGeom prst="rect">
              <a:avLst/>
            </a:prstGeom>
            <a:solidFill>
              <a:schemeClr val="bg1"/>
            </a:solidFill>
          </p:spPr>
          <p:txBody>
            <a:bodyPr wrap="none" rtlCol="0">
              <a:spAutoFit/>
            </a:bodyPr>
            <a:lstStyle/>
            <a:p>
              <a:r>
                <a:rPr lang="en-US" sz="1600" dirty="0">
                  <a:latin typeface="Abadi" panose="020F0502020204030204" pitchFamily="34" charset="0"/>
                </a:rPr>
                <a:t>Configurations within 10 kJ/mol</a:t>
              </a:r>
              <a:endParaRPr lang="en-NL" sz="1600" dirty="0">
                <a:latin typeface="Abadi" panose="020F0502020204030204" pitchFamily="34" charset="0"/>
              </a:endParaRPr>
            </a:p>
          </p:txBody>
        </p:sp>
        <p:sp>
          <p:nvSpPr>
            <p:cNvPr id="14" name="TextBox 13">
              <a:extLst>
                <a:ext uri="{FF2B5EF4-FFF2-40B4-BE49-F238E27FC236}">
                  <a16:creationId xmlns:a16="http://schemas.microsoft.com/office/drawing/2014/main" id="{9BB0D5F1-139F-789C-1A48-8BD0593E0E8E}"/>
                </a:ext>
              </a:extLst>
            </p:cNvPr>
            <p:cNvSpPr txBox="1"/>
            <p:nvPr/>
          </p:nvSpPr>
          <p:spPr>
            <a:xfrm rot="16200000">
              <a:off x="7148961" y="1957977"/>
              <a:ext cx="2011513" cy="338554"/>
            </a:xfrm>
            <a:prstGeom prst="rect">
              <a:avLst/>
            </a:prstGeom>
            <a:solidFill>
              <a:schemeClr val="bg1"/>
            </a:solidFill>
          </p:spPr>
          <p:txBody>
            <a:bodyPr wrap="none" rtlCol="0">
              <a:spAutoFit/>
            </a:bodyPr>
            <a:lstStyle/>
            <a:p>
              <a:r>
                <a:rPr lang="en-US" sz="1600" dirty="0">
                  <a:latin typeface="Abadi" panose="020F0502020204030204" pitchFamily="34" charset="0"/>
                </a:rPr>
                <a:t>Number of complexes</a:t>
              </a:r>
              <a:endParaRPr lang="en-NL" sz="1600" dirty="0">
                <a:latin typeface="Abadi" panose="020F0502020204030204" pitchFamily="34" charset="0"/>
              </a:endParaRPr>
            </a:p>
          </p:txBody>
        </p:sp>
      </p:grpSp>
      <p:pic>
        <p:nvPicPr>
          <p:cNvPr id="10" name="Picture 9" descr="A diagram of a molecule&#10;&#10;Description automatically generated">
            <a:extLst>
              <a:ext uri="{FF2B5EF4-FFF2-40B4-BE49-F238E27FC236}">
                <a16:creationId xmlns:a16="http://schemas.microsoft.com/office/drawing/2014/main" id="{C58479E7-B9D7-9956-0306-B3DBA90EC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359" y="3503828"/>
            <a:ext cx="6529076" cy="2855799"/>
          </a:xfrm>
          <a:prstGeom prst="rect">
            <a:avLst/>
          </a:prstGeom>
        </p:spPr>
      </p:pic>
      <p:graphicFrame>
        <p:nvGraphicFramePr>
          <p:cNvPr id="12" name="Object 11">
            <a:extLst>
              <a:ext uri="{FF2B5EF4-FFF2-40B4-BE49-F238E27FC236}">
                <a16:creationId xmlns:a16="http://schemas.microsoft.com/office/drawing/2014/main" id="{9D5A6016-E224-DFFE-DBE2-1A109574A9B3}"/>
              </a:ext>
            </a:extLst>
          </p:cNvPr>
          <p:cNvGraphicFramePr>
            <a:graphicFrameLocks noChangeAspect="1"/>
          </p:cNvGraphicFramePr>
          <p:nvPr/>
        </p:nvGraphicFramePr>
        <p:xfrm>
          <a:off x="1882754" y="603641"/>
          <a:ext cx="3356285" cy="2763761"/>
        </p:xfrm>
        <a:graphic>
          <a:graphicData uri="http://schemas.openxmlformats.org/presentationml/2006/ole">
            <mc:AlternateContent xmlns:mc="http://schemas.openxmlformats.org/markup-compatibility/2006">
              <mc:Choice xmlns:v="urn:schemas-microsoft-com:vml" Requires="v">
                <p:oleObj name="Acrobat Document" r:id="rId5" imgW="7877027" imgH="6486371" progId="Acrobat.Document.DC">
                  <p:embed/>
                </p:oleObj>
              </mc:Choice>
              <mc:Fallback>
                <p:oleObj name="Acrobat Document" r:id="rId5" imgW="7877027" imgH="6486371" progId="Acrobat.Document.DC">
                  <p:embed/>
                  <p:pic>
                    <p:nvPicPr>
                      <p:cNvPr id="12" name="Object 11">
                        <a:extLst>
                          <a:ext uri="{FF2B5EF4-FFF2-40B4-BE49-F238E27FC236}">
                            <a16:creationId xmlns:a16="http://schemas.microsoft.com/office/drawing/2014/main" id="{9D5A6016-E224-DFFE-DBE2-1A109574A9B3}"/>
                          </a:ext>
                        </a:extLst>
                      </p:cNvPr>
                      <p:cNvPicPr/>
                      <p:nvPr/>
                    </p:nvPicPr>
                    <p:blipFill>
                      <a:blip r:embed="rId6"/>
                      <a:stretch>
                        <a:fillRect/>
                      </a:stretch>
                    </p:blipFill>
                    <p:spPr>
                      <a:xfrm>
                        <a:off x="1882754" y="603641"/>
                        <a:ext cx="3356285" cy="2763761"/>
                      </a:xfrm>
                      <a:prstGeom prst="rect">
                        <a:avLst/>
                      </a:prstGeom>
                    </p:spPr>
                  </p:pic>
                </p:oleObj>
              </mc:Fallback>
            </mc:AlternateContent>
          </a:graphicData>
        </a:graphic>
      </p:graphicFrame>
      <p:pic>
        <p:nvPicPr>
          <p:cNvPr id="17" name="Picture 16" descr="A graph showing different colored circles&#10;&#10;Description automatically generated">
            <a:extLst>
              <a:ext uri="{FF2B5EF4-FFF2-40B4-BE49-F238E27FC236}">
                <a16:creationId xmlns:a16="http://schemas.microsoft.com/office/drawing/2014/main" id="{3F05C118-7957-6271-3E35-DDC4C75113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6274" y="3724990"/>
            <a:ext cx="3885758" cy="2914319"/>
          </a:xfrm>
          <a:prstGeom prst="rect">
            <a:avLst/>
          </a:prstGeom>
        </p:spPr>
      </p:pic>
      <p:sp>
        <p:nvSpPr>
          <p:cNvPr id="3" name="TextBox 2">
            <a:extLst>
              <a:ext uri="{FF2B5EF4-FFF2-40B4-BE49-F238E27FC236}">
                <a16:creationId xmlns:a16="http://schemas.microsoft.com/office/drawing/2014/main" id="{9F936E43-B569-626A-303C-0485A0B38E0A}"/>
              </a:ext>
            </a:extLst>
          </p:cNvPr>
          <p:cNvSpPr txBox="1"/>
          <p:nvPr/>
        </p:nvSpPr>
        <p:spPr>
          <a:xfrm>
            <a:off x="3346882" y="6496053"/>
            <a:ext cx="8703853" cy="307777"/>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Kalikadien, van der Lem, Pidko, </a:t>
            </a:r>
            <a:r>
              <a:rPr lang="en-GB" sz="1400" i="1" dirty="0">
                <a:latin typeface="Arial" panose="020B0604020202020204" pitchFamily="34" charset="0"/>
                <a:cs typeface="Arial" panose="020B0604020202020204" pitchFamily="34" charset="0"/>
              </a:rPr>
              <a:t>in preparation</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40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1258E-2ABA-F49B-4B89-A5E6F690B50F}"/>
              </a:ext>
            </a:extLst>
          </p:cNvPr>
          <p:cNvSpPr>
            <a:spLocks noGrp="1"/>
          </p:cNvSpPr>
          <p:nvPr>
            <p:ph type="title"/>
          </p:nvPr>
        </p:nvSpPr>
        <p:spPr/>
        <p:txBody>
          <a:bodyPr/>
          <a:lstStyle/>
          <a:p>
            <a:r>
              <a:rPr lang="en-GB" dirty="0"/>
              <a:t>Summary</a:t>
            </a:r>
            <a:endParaRPr lang="nl-NL" dirty="0"/>
          </a:p>
        </p:txBody>
      </p:sp>
      <p:sp>
        <p:nvSpPr>
          <p:cNvPr id="3" name="Content Placeholder 2">
            <a:extLst>
              <a:ext uri="{FF2B5EF4-FFF2-40B4-BE49-F238E27FC236}">
                <a16:creationId xmlns:a16="http://schemas.microsoft.com/office/drawing/2014/main" id="{581E8B09-D5B6-62B2-7E53-64016E6FDC85}"/>
              </a:ext>
            </a:extLst>
          </p:cNvPr>
          <p:cNvSpPr>
            <a:spLocks noGrp="1"/>
          </p:cNvSpPr>
          <p:nvPr>
            <p:ph idx="1"/>
          </p:nvPr>
        </p:nvSpPr>
        <p:spPr/>
        <p:txBody>
          <a:bodyPr/>
          <a:lstStyle/>
          <a:p>
            <a:r>
              <a:rPr lang="en-GB" dirty="0"/>
              <a:t>Tool for creating ML-ready representations based on physical chemical descriptors of homogeneous catalysts with bidentate ligands</a:t>
            </a:r>
          </a:p>
          <a:p>
            <a:r>
              <a:rPr lang="en-GB" dirty="0"/>
              <a:t>Modelling performances depend heavily on underlying data</a:t>
            </a:r>
          </a:p>
          <a:p>
            <a:r>
              <a:rPr lang="en-GB" dirty="0"/>
              <a:t>Be aware of assumptions in creation of representation</a:t>
            </a:r>
          </a:p>
          <a:p>
            <a:endParaRPr lang="nl-NL" dirty="0"/>
          </a:p>
        </p:txBody>
      </p:sp>
      <p:sp>
        <p:nvSpPr>
          <p:cNvPr id="4" name="Slide Number Placeholder 3">
            <a:extLst>
              <a:ext uri="{FF2B5EF4-FFF2-40B4-BE49-F238E27FC236}">
                <a16:creationId xmlns:a16="http://schemas.microsoft.com/office/drawing/2014/main" id="{87DCCB6E-7808-8FD2-6353-CB781F778B57}"/>
              </a:ext>
            </a:extLst>
          </p:cNvPr>
          <p:cNvSpPr>
            <a:spLocks noGrp="1"/>
          </p:cNvSpPr>
          <p:nvPr>
            <p:ph type="sldNum" sz="quarter" idx="12"/>
          </p:nvPr>
        </p:nvSpPr>
        <p:spPr/>
        <p:txBody>
          <a:bodyPr/>
          <a:lstStyle/>
          <a:p>
            <a:fld id="{699835BB-1066-4949-B131-03ACD54D854F}" type="slidenum">
              <a:rPr lang="en-US" smtClean="0"/>
              <a:t>22</a:t>
            </a:fld>
            <a:endParaRPr lang="en-US"/>
          </a:p>
        </p:txBody>
      </p:sp>
    </p:spTree>
    <p:extLst>
      <p:ext uri="{BB962C8B-B14F-4D97-AF65-F5344CB8AC3E}">
        <p14:creationId xmlns:p14="http://schemas.microsoft.com/office/powerpoint/2010/main" val="102606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5BE94-7490-8C5D-A096-26B39FF53B0E}"/>
              </a:ext>
            </a:extLst>
          </p:cNvPr>
          <p:cNvSpPr>
            <a:spLocks noGrp="1"/>
          </p:cNvSpPr>
          <p:nvPr>
            <p:ph type="title"/>
          </p:nvPr>
        </p:nvSpPr>
        <p:spPr/>
        <p:txBody>
          <a:bodyPr/>
          <a:lstStyle/>
          <a:p>
            <a:r>
              <a:rPr lang="en-GB" dirty="0"/>
              <a:t>Current workflow</a:t>
            </a:r>
            <a:endParaRPr lang="nl-NL" dirty="0"/>
          </a:p>
        </p:txBody>
      </p:sp>
      <p:pic>
        <p:nvPicPr>
          <p:cNvPr id="16" name="Content Placeholder 15" descr="Database with solid fill">
            <a:extLst>
              <a:ext uri="{FF2B5EF4-FFF2-40B4-BE49-F238E27FC236}">
                <a16:creationId xmlns:a16="http://schemas.microsoft.com/office/drawing/2014/main" id="{5BADC2A6-4F46-9D01-4541-B1DA35CCE01E}"/>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8621" y="931379"/>
            <a:ext cx="914400" cy="914400"/>
          </a:xfrm>
        </p:spPr>
      </p:pic>
      <p:sp>
        <p:nvSpPr>
          <p:cNvPr id="4" name="Slide Number Placeholder 3">
            <a:extLst>
              <a:ext uri="{FF2B5EF4-FFF2-40B4-BE49-F238E27FC236}">
                <a16:creationId xmlns:a16="http://schemas.microsoft.com/office/drawing/2014/main" id="{2EC644E0-75F3-6969-FBA4-05C12784D18E}"/>
              </a:ext>
            </a:extLst>
          </p:cNvPr>
          <p:cNvSpPr>
            <a:spLocks noGrp="1"/>
          </p:cNvSpPr>
          <p:nvPr>
            <p:ph type="sldNum" sz="quarter" idx="12"/>
          </p:nvPr>
        </p:nvSpPr>
        <p:spPr/>
        <p:txBody>
          <a:bodyPr/>
          <a:lstStyle/>
          <a:p>
            <a:fld id="{699835BB-1066-4949-B131-03ACD54D854F}" type="slidenum">
              <a:rPr lang="en-US" smtClean="0"/>
              <a:t>23</a:t>
            </a:fld>
            <a:endParaRPr lang="en-US"/>
          </a:p>
        </p:txBody>
      </p:sp>
      <p:sp>
        <p:nvSpPr>
          <p:cNvPr id="5" name="TextBox 4">
            <a:extLst>
              <a:ext uri="{FF2B5EF4-FFF2-40B4-BE49-F238E27FC236}">
                <a16:creationId xmlns:a16="http://schemas.microsoft.com/office/drawing/2014/main" id="{31C9E440-4366-05A3-7154-4B1F04454537}"/>
              </a:ext>
            </a:extLst>
          </p:cNvPr>
          <p:cNvSpPr txBox="1"/>
          <p:nvPr/>
        </p:nvSpPr>
        <p:spPr>
          <a:xfrm>
            <a:off x="4030355" y="3103650"/>
            <a:ext cx="1860344" cy="36933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latin typeface="Myriad Pro" panose="020B0503030403090204" pitchFamily="34" charset="0"/>
              </a:rPr>
              <a:t>Data generation</a:t>
            </a:r>
          </a:p>
        </p:txBody>
      </p:sp>
      <p:pic>
        <p:nvPicPr>
          <p:cNvPr id="6" name="Picture 5">
            <a:extLst>
              <a:ext uri="{FF2B5EF4-FFF2-40B4-BE49-F238E27FC236}">
                <a16:creationId xmlns:a16="http://schemas.microsoft.com/office/drawing/2014/main" id="{4E9A5DE0-D8E4-3555-607A-6F351D972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95" t="29128" r="37105" b="13578"/>
          <a:stretch/>
        </p:blipFill>
        <p:spPr>
          <a:xfrm>
            <a:off x="4339983" y="1327604"/>
            <a:ext cx="1169377" cy="1776046"/>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62D9C14B-EDDD-C9C8-6217-16BD8309E4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0892" y="2121212"/>
            <a:ext cx="833561" cy="833561"/>
          </a:xfrm>
          <a:prstGeom prst="rect">
            <a:avLst/>
          </a:prstGeom>
        </p:spPr>
      </p:pic>
      <p:sp>
        <p:nvSpPr>
          <p:cNvPr id="8" name="TextBox 7">
            <a:extLst>
              <a:ext uri="{FF2B5EF4-FFF2-40B4-BE49-F238E27FC236}">
                <a16:creationId xmlns:a16="http://schemas.microsoft.com/office/drawing/2014/main" id="{8249C6A4-10DD-3D6B-203E-03AC55FE34FE}"/>
              </a:ext>
            </a:extLst>
          </p:cNvPr>
          <p:cNvSpPr txBox="1"/>
          <p:nvPr/>
        </p:nvSpPr>
        <p:spPr>
          <a:xfrm>
            <a:off x="10157696" y="3103650"/>
            <a:ext cx="1860344" cy="36933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latin typeface="Myriad Pro" panose="020B0503030403090204" pitchFamily="34" charset="0"/>
              </a:rPr>
              <a:t>ML pipeline</a:t>
            </a:r>
          </a:p>
        </p:txBody>
      </p:sp>
      <p:sp>
        <p:nvSpPr>
          <p:cNvPr id="10" name="TextBox 9">
            <a:extLst>
              <a:ext uri="{FF2B5EF4-FFF2-40B4-BE49-F238E27FC236}">
                <a16:creationId xmlns:a16="http://schemas.microsoft.com/office/drawing/2014/main" id="{F137662E-AD23-96AB-8F31-8374D40DE545}"/>
              </a:ext>
            </a:extLst>
          </p:cNvPr>
          <p:cNvSpPr txBox="1"/>
          <p:nvPr/>
        </p:nvSpPr>
        <p:spPr>
          <a:xfrm>
            <a:off x="7193580" y="5895831"/>
            <a:ext cx="1860344" cy="36933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latin typeface="Myriad Pro" panose="020B0503030403090204" pitchFamily="34" charset="0"/>
              </a:rPr>
              <a:t>Version control</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998EF5CF-8063-2B2C-F982-D8861CB7E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2047" y="3947227"/>
            <a:ext cx="1860344" cy="1860344"/>
          </a:xfrm>
          <a:prstGeom prst="rect">
            <a:avLst/>
          </a:prstGeom>
        </p:spPr>
      </p:pic>
      <p:sp>
        <p:nvSpPr>
          <p:cNvPr id="14" name="TextBox 13">
            <a:extLst>
              <a:ext uri="{FF2B5EF4-FFF2-40B4-BE49-F238E27FC236}">
                <a16:creationId xmlns:a16="http://schemas.microsoft.com/office/drawing/2014/main" id="{5EB8A53D-4C8F-16F0-F303-AC481B4343EB}"/>
              </a:ext>
            </a:extLst>
          </p:cNvPr>
          <p:cNvSpPr txBox="1"/>
          <p:nvPr/>
        </p:nvSpPr>
        <p:spPr>
          <a:xfrm>
            <a:off x="7125649" y="1845779"/>
            <a:ext cx="1860344" cy="36933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latin typeface="Myriad Pro" panose="020B0503030403090204" pitchFamily="34" charset="0"/>
              </a:rPr>
              <a:t>Data storage</a:t>
            </a:r>
          </a:p>
        </p:txBody>
      </p:sp>
      <p:cxnSp>
        <p:nvCxnSpPr>
          <p:cNvPr id="18" name="Straight Arrow Connector 17">
            <a:extLst>
              <a:ext uri="{FF2B5EF4-FFF2-40B4-BE49-F238E27FC236}">
                <a16:creationId xmlns:a16="http://schemas.microsoft.com/office/drawing/2014/main" id="{EBC2A2AC-7BF4-68F7-A766-63062770A341}"/>
              </a:ext>
            </a:extLst>
          </p:cNvPr>
          <p:cNvCxnSpPr>
            <a:cxnSpLocks/>
          </p:cNvCxnSpPr>
          <p:nvPr/>
        </p:nvCxnSpPr>
        <p:spPr>
          <a:xfrm flipV="1">
            <a:off x="5791391" y="2261927"/>
            <a:ext cx="1242185" cy="715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4C7C26D8-7F6B-935F-91F3-05C4D4FC1EE1}"/>
              </a:ext>
            </a:extLst>
          </p:cNvPr>
          <p:cNvCxnSpPr>
            <a:cxnSpLocks/>
          </p:cNvCxnSpPr>
          <p:nvPr/>
        </p:nvCxnSpPr>
        <p:spPr>
          <a:xfrm>
            <a:off x="9062391" y="2283640"/>
            <a:ext cx="967587" cy="77501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57F12577-E8E2-7478-9406-19EECB1C76EF}"/>
              </a:ext>
            </a:extLst>
          </p:cNvPr>
          <p:cNvCxnSpPr>
            <a:cxnSpLocks/>
          </p:cNvCxnSpPr>
          <p:nvPr/>
        </p:nvCxnSpPr>
        <p:spPr>
          <a:xfrm flipH="1" flipV="1">
            <a:off x="6132786" y="3633952"/>
            <a:ext cx="992863" cy="5674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54F27BAF-0CBB-CF16-322A-45A39465F6B4}"/>
              </a:ext>
            </a:extLst>
          </p:cNvPr>
          <p:cNvCxnSpPr>
            <a:cxnSpLocks/>
          </p:cNvCxnSpPr>
          <p:nvPr/>
        </p:nvCxnSpPr>
        <p:spPr>
          <a:xfrm flipV="1">
            <a:off x="8205279" y="2555554"/>
            <a:ext cx="0" cy="128229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B9C9D8D3-66D4-88B0-813D-6EED06235CD5}"/>
              </a:ext>
            </a:extLst>
          </p:cNvPr>
          <p:cNvCxnSpPr>
            <a:cxnSpLocks/>
          </p:cNvCxnSpPr>
          <p:nvPr/>
        </p:nvCxnSpPr>
        <p:spPr>
          <a:xfrm flipV="1">
            <a:off x="9062391" y="3559244"/>
            <a:ext cx="929044" cy="66658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a:extLst>
              <a:ext uri="{FF2B5EF4-FFF2-40B4-BE49-F238E27FC236}">
                <a16:creationId xmlns:a16="http://schemas.microsoft.com/office/drawing/2014/main" id="{D627EB45-2CE2-E4D9-4BA9-75B7F3F334DB}"/>
              </a:ext>
            </a:extLst>
          </p:cNvPr>
          <p:cNvCxnSpPr>
            <a:cxnSpLocks/>
          </p:cNvCxnSpPr>
          <p:nvPr/>
        </p:nvCxnSpPr>
        <p:spPr>
          <a:xfrm rot="10800000">
            <a:off x="8834774" y="2416955"/>
            <a:ext cx="1087867" cy="8713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31" name="Picture 30" descr="A screenshot of a video game&#10;&#10;Description automatically generated">
            <a:extLst>
              <a:ext uri="{FF2B5EF4-FFF2-40B4-BE49-F238E27FC236}">
                <a16:creationId xmlns:a16="http://schemas.microsoft.com/office/drawing/2014/main" id="{A0156C18-7CD2-00D4-2863-8024037012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3" t="62563" r="55499" b="5141"/>
          <a:stretch/>
        </p:blipFill>
        <p:spPr>
          <a:xfrm>
            <a:off x="713852" y="3853208"/>
            <a:ext cx="1954761" cy="2411955"/>
          </a:xfrm>
          <a:prstGeom prst="rect">
            <a:avLst/>
          </a:prstGeom>
        </p:spPr>
      </p:pic>
      <p:sp>
        <p:nvSpPr>
          <p:cNvPr id="32" name="TextBox 31">
            <a:extLst>
              <a:ext uri="{FF2B5EF4-FFF2-40B4-BE49-F238E27FC236}">
                <a16:creationId xmlns:a16="http://schemas.microsoft.com/office/drawing/2014/main" id="{17A13704-5B31-DD2F-E976-255E3F22DF02}"/>
              </a:ext>
            </a:extLst>
          </p:cNvPr>
          <p:cNvSpPr txBox="1"/>
          <p:nvPr/>
        </p:nvSpPr>
        <p:spPr>
          <a:xfrm>
            <a:off x="761060" y="6320831"/>
            <a:ext cx="1860344" cy="369332"/>
          </a:xfrm>
          <a:prstGeom prst="rect">
            <a:avLst/>
          </a:prstGeom>
          <a:solidFill>
            <a:schemeClr val="accent6">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latin typeface="Myriad Pro" panose="020B0503030403090204" pitchFamily="34" charset="0"/>
              </a:rPr>
              <a:t>Structures</a:t>
            </a:r>
          </a:p>
        </p:txBody>
      </p:sp>
      <p:cxnSp>
        <p:nvCxnSpPr>
          <p:cNvPr id="9" name="Straight Arrow Connector 8">
            <a:extLst>
              <a:ext uri="{FF2B5EF4-FFF2-40B4-BE49-F238E27FC236}">
                <a16:creationId xmlns:a16="http://schemas.microsoft.com/office/drawing/2014/main" id="{183008CD-65F0-9D2F-201C-C17FB2B3A60C}"/>
              </a:ext>
            </a:extLst>
          </p:cNvPr>
          <p:cNvCxnSpPr>
            <a:cxnSpLocks/>
          </p:cNvCxnSpPr>
          <p:nvPr/>
        </p:nvCxnSpPr>
        <p:spPr>
          <a:xfrm flipV="1">
            <a:off x="2687827" y="3699217"/>
            <a:ext cx="1242185" cy="7158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97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4"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3C5CB-BC08-F823-1C68-D3F028BC6765}"/>
              </a:ext>
            </a:extLst>
          </p:cNvPr>
          <p:cNvSpPr>
            <a:spLocks noGrp="1"/>
          </p:cNvSpPr>
          <p:nvPr>
            <p:ph type="title"/>
          </p:nvPr>
        </p:nvSpPr>
        <p:spPr/>
        <p:txBody>
          <a:bodyPr/>
          <a:lstStyle/>
          <a:p>
            <a:r>
              <a:rPr lang="en-GB" dirty="0"/>
              <a:t>First things first</a:t>
            </a:r>
            <a:endParaRPr lang="nl-NL" dirty="0"/>
          </a:p>
        </p:txBody>
      </p:sp>
      <p:sp>
        <p:nvSpPr>
          <p:cNvPr id="3" name="Content Placeholder 2">
            <a:extLst>
              <a:ext uri="{FF2B5EF4-FFF2-40B4-BE49-F238E27FC236}">
                <a16:creationId xmlns:a16="http://schemas.microsoft.com/office/drawing/2014/main" id="{3BCF6C22-CC4C-3AB8-E46F-100313B5F20F}"/>
              </a:ext>
            </a:extLst>
          </p:cNvPr>
          <p:cNvSpPr>
            <a:spLocks noGrp="1"/>
          </p:cNvSpPr>
          <p:nvPr>
            <p:ph idx="1"/>
          </p:nvPr>
        </p:nvSpPr>
        <p:spPr>
          <a:xfrm>
            <a:off x="829733" y="880606"/>
            <a:ext cx="10515600" cy="5977394"/>
          </a:xfrm>
        </p:spPr>
        <p:txBody>
          <a:bodyPr vert="horz" lIns="91440" tIns="45720" rIns="91440" bIns="45720" rtlCol="0" anchor="t">
            <a:normAutofit/>
          </a:bodyPr>
          <a:lstStyle/>
          <a:p>
            <a:r>
              <a:rPr lang="en-GB" dirty="0" err="1">
                <a:latin typeface="Myriad Pro"/>
              </a:rPr>
              <a:t>OBeLiX</a:t>
            </a:r>
            <a:r>
              <a:rPr lang="en-GB" dirty="0">
                <a:latin typeface="Myriad Pro"/>
              </a:rPr>
              <a:t> requires a Unix-based operating system for descriptor calculation (due to </a:t>
            </a:r>
            <a:r>
              <a:rPr lang="en-GB" dirty="0" err="1">
                <a:latin typeface="Myriad Pro"/>
              </a:rPr>
              <a:t>xtb</a:t>
            </a:r>
            <a:r>
              <a:rPr lang="en-GB" dirty="0">
                <a:latin typeface="Myriad Pro"/>
              </a:rPr>
              <a:t>-python)</a:t>
            </a:r>
          </a:p>
          <a:p>
            <a:r>
              <a:rPr lang="en-GB" dirty="0">
                <a:latin typeface="Myriad Pro"/>
              </a:rPr>
              <a:t>(optional) Windows subsystem for Linux (WSL)</a:t>
            </a:r>
          </a:p>
          <a:p>
            <a:pPr lvl="1"/>
            <a:r>
              <a:rPr lang="en-GB" dirty="0">
                <a:latin typeface="Myriad Pro"/>
              </a:rPr>
              <a:t>Open CMD</a:t>
            </a:r>
          </a:p>
          <a:p>
            <a:pPr lvl="1"/>
            <a:r>
              <a:rPr lang="en-GB" dirty="0" err="1">
                <a:latin typeface="Myriad Pro"/>
              </a:rPr>
              <a:t>wsl</a:t>
            </a:r>
            <a:r>
              <a:rPr lang="en-GB" dirty="0">
                <a:latin typeface="Myriad Pro"/>
              </a:rPr>
              <a:t> --install</a:t>
            </a:r>
          </a:p>
          <a:p>
            <a:r>
              <a:rPr lang="en-GB" dirty="0">
                <a:latin typeface="Myriad Pro"/>
              </a:rPr>
              <a:t>Python</a:t>
            </a:r>
          </a:p>
          <a:p>
            <a:pPr lvl="1"/>
            <a:r>
              <a:rPr lang="en-GB" dirty="0">
                <a:latin typeface="Myriad Pro"/>
              </a:rPr>
              <a:t>Anaconda or </a:t>
            </a:r>
            <a:r>
              <a:rPr lang="en-GB" dirty="0" err="1">
                <a:latin typeface="Myriad Pro"/>
              </a:rPr>
              <a:t>Miniconda</a:t>
            </a:r>
            <a:endParaRPr lang="en-GB" dirty="0">
              <a:latin typeface="Myriad Pro"/>
            </a:endParaRPr>
          </a:p>
          <a:p>
            <a:r>
              <a:rPr lang="en-GB" dirty="0">
                <a:latin typeface="Myriad Pro"/>
              </a:rPr>
              <a:t>Git version control</a:t>
            </a:r>
          </a:p>
          <a:p>
            <a:pPr lvl="1"/>
            <a:r>
              <a:rPr lang="en-GB" dirty="0">
                <a:latin typeface="Myriad Pro"/>
              </a:rPr>
              <a:t>`brew install git` on Mac</a:t>
            </a:r>
          </a:p>
          <a:p>
            <a:pPr lvl="1"/>
            <a:r>
              <a:rPr lang="en-GB" dirty="0">
                <a:latin typeface="Myriad Pro"/>
              </a:rPr>
              <a:t>`apt-get install git` on Linux</a:t>
            </a:r>
          </a:p>
          <a:p>
            <a:r>
              <a:rPr lang="en-GB" dirty="0">
                <a:latin typeface="Myriad Pro"/>
              </a:rPr>
              <a:t>Follow the installation instructions to get all code &amp; data</a:t>
            </a:r>
          </a:p>
          <a:p>
            <a:pPr lvl="1"/>
            <a:r>
              <a:rPr lang="nl-NL" dirty="0">
                <a:latin typeface="Myriad Pro"/>
                <a:hlinkClick r:id="rId2"/>
              </a:rPr>
              <a:t>https://github.com/EPiCs-group/obelix-tutorial/</a:t>
            </a:r>
            <a:r>
              <a:rPr lang="nl-NL" dirty="0">
                <a:latin typeface="Myriad Pro"/>
              </a:rPr>
              <a:t> </a:t>
            </a:r>
          </a:p>
        </p:txBody>
      </p:sp>
      <p:sp>
        <p:nvSpPr>
          <p:cNvPr id="4" name="Slide Number Placeholder 3">
            <a:extLst>
              <a:ext uri="{FF2B5EF4-FFF2-40B4-BE49-F238E27FC236}">
                <a16:creationId xmlns:a16="http://schemas.microsoft.com/office/drawing/2014/main" id="{DACB1C16-20DF-5C50-A062-4D103A2C9C4B}"/>
              </a:ext>
            </a:extLst>
          </p:cNvPr>
          <p:cNvSpPr>
            <a:spLocks noGrp="1"/>
          </p:cNvSpPr>
          <p:nvPr>
            <p:ph type="sldNum" sz="quarter" idx="12"/>
          </p:nvPr>
        </p:nvSpPr>
        <p:spPr/>
        <p:txBody>
          <a:bodyPr/>
          <a:lstStyle/>
          <a:p>
            <a:fld id="{699835BB-1066-4949-B131-03ACD54D854F}" type="slidenum">
              <a:rPr lang="en-US" smtClean="0"/>
              <a:t>24</a:t>
            </a:fld>
            <a:endParaRPr lang="en-US"/>
          </a:p>
        </p:txBody>
      </p:sp>
      <p:pic>
        <p:nvPicPr>
          <p:cNvPr id="6" name="Picture 5" descr="A qr code on a white background&#10;&#10;Description automatically generated">
            <a:extLst>
              <a:ext uri="{FF2B5EF4-FFF2-40B4-BE49-F238E27FC236}">
                <a16:creationId xmlns:a16="http://schemas.microsoft.com/office/drawing/2014/main" id="{0C7232A6-BB94-281C-0C4C-FDB7CF6EA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5699" y="2374486"/>
            <a:ext cx="2989634" cy="2989634"/>
          </a:xfrm>
          <a:prstGeom prst="rect">
            <a:avLst/>
          </a:prstGeom>
        </p:spPr>
      </p:pic>
    </p:spTree>
    <p:extLst>
      <p:ext uri="{BB962C8B-B14F-4D97-AF65-F5344CB8AC3E}">
        <p14:creationId xmlns:p14="http://schemas.microsoft.com/office/powerpoint/2010/main" val="260796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763C-C662-CA7B-50FF-BD53E157DDA4}"/>
              </a:ext>
            </a:extLst>
          </p:cNvPr>
          <p:cNvSpPr>
            <a:spLocks noGrp="1"/>
          </p:cNvSpPr>
          <p:nvPr>
            <p:ph type="title"/>
          </p:nvPr>
        </p:nvSpPr>
        <p:spPr/>
        <p:txBody>
          <a:bodyPr/>
          <a:lstStyle/>
          <a:p>
            <a:r>
              <a:rPr lang="en-GB" dirty="0" err="1"/>
              <a:t>OBeLiX</a:t>
            </a:r>
            <a:r>
              <a:rPr lang="en-GB" dirty="0"/>
              <a:t> cloning and installation</a:t>
            </a:r>
            <a:endParaRPr lang="nl-NL" dirty="0"/>
          </a:p>
        </p:txBody>
      </p:sp>
      <p:sp>
        <p:nvSpPr>
          <p:cNvPr id="3" name="Content Placeholder 2">
            <a:extLst>
              <a:ext uri="{FF2B5EF4-FFF2-40B4-BE49-F238E27FC236}">
                <a16:creationId xmlns:a16="http://schemas.microsoft.com/office/drawing/2014/main" id="{F6CFE411-48E3-F455-6882-B2DE29D31360}"/>
              </a:ext>
            </a:extLst>
          </p:cNvPr>
          <p:cNvSpPr>
            <a:spLocks noGrp="1"/>
          </p:cNvSpPr>
          <p:nvPr>
            <p:ph idx="1"/>
          </p:nvPr>
        </p:nvSpPr>
        <p:spPr/>
        <p:txBody>
          <a:bodyPr>
            <a:normAutofit fontScale="70000" lnSpcReduction="20000"/>
          </a:bodyPr>
          <a:lstStyle/>
          <a:p>
            <a:r>
              <a:rPr lang="nl-NL" dirty="0" err="1"/>
              <a:t>Clone</a:t>
            </a:r>
            <a:r>
              <a:rPr lang="nl-NL" dirty="0"/>
              <a:t> </a:t>
            </a:r>
            <a:r>
              <a:rPr lang="nl-NL" dirty="0" err="1"/>
              <a:t>repository</a:t>
            </a:r>
            <a:r>
              <a:rPr lang="nl-NL" dirty="0"/>
              <a:t> </a:t>
            </a:r>
            <a:r>
              <a:rPr lang="nl-NL" dirty="0" err="1"/>
              <a:t>from</a:t>
            </a:r>
            <a:r>
              <a:rPr lang="nl-NL" dirty="0"/>
              <a:t> </a:t>
            </a:r>
            <a:r>
              <a:rPr lang="nl-NL" dirty="0" err="1"/>
              <a:t>Github</a:t>
            </a:r>
            <a:endParaRPr lang="nl-NL" dirty="0"/>
          </a:p>
          <a:p>
            <a:pPr lvl="1"/>
            <a:r>
              <a:rPr lang="nl-NL" dirty="0"/>
              <a:t>git </a:t>
            </a:r>
            <a:r>
              <a:rPr lang="nl-NL" dirty="0" err="1"/>
              <a:t>clone</a:t>
            </a:r>
            <a:r>
              <a:rPr lang="nl-NL" dirty="0"/>
              <a:t> </a:t>
            </a:r>
            <a:r>
              <a:rPr lang="nl-NL" dirty="0">
                <a:hlinkClick r:id="rId2"/>
              </a:rPr>
              <a:t>https://github.com/EPiCs-group/obelix</a:t>
            </a:r>
            <a:endParaRPr lang="nl-NL" dirty="0"/>
          </a:p>
          <a:p>
            <a:r>
              <a:rPr lang="nl-NL" dirty="0"/>
              <a:t>Go </a:t>
            </a:r>
            <a:r>
              <a:rPr lang="nl-NL" dirty="0" err="1"/>
              <a:t>into</a:t>
            </a:r>
            <a:r>
              <a:rPr lang="nl-NL" dirty="0"/>
              <a:t> </a:t>
            </a:r>
            <a:r>
              <a:rPr lang="nl-NL" dirty="0" err="1"/>
              <a:t>obelix</a:t>
            </a:r>
            <a:r>
              <a:rPr lang="nl-NL" dirty="0"/>
              <a:t> directory</a:t>
            </a:r>
          </a:p>
          <a:p>
            <a:pPr lvl="1"/>
            <a:r>
              <a:rPr lang="nl-NL" dirty="0"/>
              <a:t>cd </a:t>
            </a:r>
            <a:r>
              <a:rPr lang="nl-NL" dirty="0" err="1"/>
              <a:t>obelix</a:t>
            </a:r>
            <a:endParaRPr lang="nl-NL" dirty="0"/>
          </a:p>
          <a:p>
            <a:r>
              <a:rPr lang="nl-NL" dirty="0" err="1"/>
              <a:t>Create</a:t>
            </a:r>
            <a:r>
              <a:rPr lang="nl-NL" dirty="0"/>
              <a:t> </a:t>
            </a:r>
            <a:r>
              <a:rPr lang="nl-NL" dirty="0" err="1"/>
              <a:t>conda</a:t>
            </a:r>
            <a:r>
              <a:rPr lang="nl-NL" dirty="0"/>
              <a:t> environment </a:t>
            </a:r>
            <a:r>
              <a:rPr lang="nl-NL" dirty="0" err="1"/>
              <a:t>with</a:t>
            </a:r>
            <a:r>
              <a:rPr lang="nl-NL" dirty="0"/>
              <a:t> </a:t>
            </a:r>
            <a:r>
              <a:rPr lang="nl-NL" dirty="0" err="1"/>
              <a:t>required</a:t>
            </a:r>
            <a:r>
              <a:rPr lang="nl-NL" dirty="0"/>
              <a:t> packages</a:t>
            </a:r>
          </a:p>
          <a:p>
            <a:pPr lvl="1"/>
            <a:r>
              <a:rPr lang="nl-NL" dirty="0" err="1">
                <a:solidFill>
                  <a:srgbClr val="FF0000"/>
                </a:solidFill>
              </a:rPr>
              <a:t>If</a:t>
            </a:r>
            <a:r>
              <a:rPr lang="nl-NL" dirty="0">
                <a:solidFill>
                  <a:srgbClr val="FF0000"/>
                </a:solidFill>
              </a:rPr>
              <a:t> </a:t>
            </a:r>
            <a:r>
              <a:rPr lang="nl-NL" dirty="0" err="1">
                <a:solidFill>
                  <a:srgbClr val="FF0000"/>
                </a:solidFill>
              </a:rPr>
              <a:t>not</a:t>
            </a:r>
            <a:r>
              <a:rPr lang="nl-NL" dirty="0">
                <a:solidFill>
                  <a:srgbClr val="FF0000"/>
                </a:solidFill>
              </a:rPr>
              <a:t> on Unix system</a:t>
            </a:r>
            <a:r>
              <a:rPr lang="nl-NL" dirty="0"/>
              <a:t>: # in front of </a:t>
            </a:r>
            <a:r>
              <a:rPr lang="nl-NL" dirty="0" err="1"/>
              <a:t>xtb</a:t>
            </a:r>
            <a:r>
              <a:rPr lang="nl-NL" dirty="0"/>
              <a:t>-python in </a:t>
            </a:r>
            <a:r>
              <a:rPr lang="nl-NL" dirty="0" err="1"/>
              <a:t>environment.yml</a:t>
            </a:r>
            <a:endParaRPr lang="nl-NL" dirty="0"/>
          </a:p>
          <a:p>
            <a:pPr lvl="1"/>
            <a:r>
              <a:rPr lang="nl-NL" dirty="0" err="1"/>
              <a:t>conda</a:t>
            </a:r>
            <a:r>
              <a:rPr lang="nl-NL" dirty="0"/>
              <a:t> </a:t>
            </a:r>
            <a:r>
              <a:rPr lang="nl-NL" dirty="0" err="1"/>
              <a:t>env</a:t>
            </a:r>
            <a:r>
              <a:rPr lang="nl-NL" dirty="0"/>
              <a:t> </a:t>
            </a:r>
            <a:r>
              <a:rPr lang="nl-NL" dirty="0" err="1"/>
              <a:t>create</a:t>
            </a:r>
            <a:r>
              <a:rPr lang="nl-NL" dirty="0"/>
              <a:t> –f </a:t>
            </a:r>
            <a:r>
              <a:rPr lang="nl-NL" dirty="0" err="1"/>
              <a:t>environment.yml</a:t>
            </a:r>
            <a:endParaRPr lang="nl-NL" dirty="0"/>
          </a:p>
          <a:p>
            <a:r>
              <a:rPr lang="nl-NL" dirty="0" err="1"/>
              <a:t>Activate</a:t>
            </a:r>
            <a:r>
              <a:rPr lang="nl-NL" dirty="0"/>
              <a:t> </a:t>
            </a:r>
            <a:r>
              <a:rPr lang="nl-NL" dirty="0" err="1"/>
              <a:t>conda</a:t>
            </a:r>
            <a:r>
              <a:rPr lang="nl-NL" dirty="0"/>
              <a:t> environment</a:t>
            </a:r>
          </a:p>
          <a:p>
            <a:pPr lvl="1"/>
            <a:r>
              <a:rPr lang="nl-NL" dirty="0" err="1"/>
              <a:t>conda</a:t>
            </a:r>
            <a:r>
              <a:rPr lang="nl-NL" dirty="0"/>
              <a:t> </a:t>
            </a:r>
            <a:r>
              <a:rPr lang="nl-NL" dirty="0" err="1"/>
              <a:t>activate</a:t>
            </a:r>
            <a:r>
              <a:rPr lang="nl-NL" dirty="0"/>
              <a:t> </a:t>
            </a:r>
            <a:r>
              <a:rPr lang="nl-NL" dirty="0" err="1"/>
              <a:t>obelix</a:t>
            </a:r>
            <a:endParaRPr lang="nl-NL" dirty="0"/>
          </a:p>
          <a:p>
            <a:r>
              <a:rPr lang="nl-NL" dirty="0" err="1"/>
              <a:t>Install</a:t>
            </a:r>
            <a:r>
              <a:rPr lang="nl-NL" dirty="0"/>
              <a:t> </a:t>
            </a:r>
            <a:r>
              <a:rPr lang="nl-NL" dirty="0" err="1"/>
              <a:t>jupyter</a:t>
            </a:r>
            <a:r>
              <a:rPr lang="nl-NL" dirty="0"/>
              <a:t> notebook package </a:t>
            </a:r>
            <a:r>
              <a:rPr lang="nl-NL" dirty="0" err="1"/>
              <a:t>to</a:t>
            </a:r>
            <a:r>
              <a:rPr lang="nl-NL" dirty="0"/>
              <a:t> </a:t>
            </a:r>
            <a:r>
              <a:rPr lang="nl-NL" dirty="0" err="1"/>
              <a:t>enable</a:t>
            </a:r>
            <a:r>
              <a:rPr lang="nl-NL" dirty="0"/>
              <a:t> running of </a:t>
            </a:r>
            <a:r>
              <a:rPr lang="nl-NL" dirty="0" err="1"/>
              <a:t>Jupyter</a:t>
            </a:r>
            <a:r>
              <a:rPr lang="nl-NL" dirty="0"/>
              <a:t> notebooks</a:t>
            </a:r>
          </a:p>
          <a:p>
            <a:pPr lvl="1"/>
            <a:r>
              <a:rPr lang="nl-NL" dirty="0"/>
              <a:t>pip </a:t>
            </a:r>
            <a:r>
              <a:rPr lang="nl-NL" dirty="0" err="1"/>
              <a:t>install</a:t>
            </a:r>
            <a:r>
              <a:rPr lang="nl-NL" dirty="0"/>
              <a:t> notebook</a:t>
            </a:r>
          </a:p>
          <a:p>
            <a:r>
              <a:rPr lang="nl-NL" dirty="0" err="1"/>
              <a:t>Install</a:t>
            </a:r>
            <a:r>
              <a:rPr lang="nl-NL" dirty="0"/>
              <a:t> </a:t>
            </a:r>
            <a:r>
              <a:rPr lang="nl-NL" dirty="0" err="1"/>
              <a:t>obelix</a:t>
            </a:r>
            <a:r>
              <a:rPr lang="nl-NL" dirty="0"/>
              <a:t> as a package in </a:t>
            </a:r>
            <a:r>
              <a:rPr lang="nl-NL" dirty="0" err="1"/>
              <a:t>this</a:t>
            </a:r>
            <a:r>
              <a:rPr lang="nl-NL" dirty="0"/>
              <a:t> environment</a:t>
            </a:r>
          </a:p>
          <a:p>
            <a:pPr lvl="1"/>
            <a:r>
              <a:rPr lang="nl-NL" dirty="0"/>
              <a:t>pip </a:t>
            </a:r>
            <a:r>
              <a:rPr lang="nl-NL" dirty="0" err="1"/>
              <a:t>install</a:t>
            </a:r>
            <a:r>
              <a:rPr lang="nl-NL" dirty="0"/>
              <a:t> –e .</a:t>
            </a:r>
          </a:p>
        </p:txBody>
      </p:sp>
      <p:sp>
        <p:nvSpPr>
          <p:cNvPr id="4" name="Slide Number Placeholder 3">
            <a:extLst>
              <a:ext uri="{FF2B5EF4-FFF2-40B4-BE49-F238E27FC236}">
                <a16:creationId xmlns:a16="http://schemas.microsoft.com/office/drawing/2014/main" id="{6B9F415E-F33E-E650-9013-9C819A3C0774}"/>
              </a:ext>
            </a:extLst>
          </p:cNvPr>
          <p:cNvSpPr>
            <a:spLocks noGrp="1"/>
          </p:cNvSpPr>
          <p:nvPr>
            <p:ph type="sldNum" sz="quarter" idx="12"/>
          </p:nvPr>
        </p:nvSpPr>
        <p:spPr/>
        <p:txBody>
          <a:bodyPr/>
          <a:lstStyle/>
          <a:p>
            <a:fld id="{699835BB-1066-4949-B131-03ACD54D854F}" type="slidenum">
              <a:rPr lang="en-US" smtClean="0"/>
              <a:t>25</a:t>
            </a:fld>
            <a:endParaRPr lang="en-US"/>
          </a:p>
        </p:txBody>
      </p:sp>
    </p:spTree>
    <p:extLst>
      <p:ext uri="{BB962C8B-B14F-4D97-AF65-F5344CB8AC3E}">
        <p14:creationId xmlns:p14="http://schemas.microsoft.com/office/powerpoint/2010/main" val="3387952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540783" y="4402519"/>
            <a:ext cx="2683177" cy="224431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9207331" y="828053"/>
            <a:ext cx="2683177" cy="224431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02363" y="3391310"/>
            <a:ext cx="4231184" cy="224431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33863" y="798850"/>
            <a:ext cx="3851672" cy="224431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OBeLiX</a:t>
            </a:r>
            <a:endParaRPr lang="en-GB" dirty="0"/>
          </a:p>
        </p:txBody>
      </p:sp>
      <p:sp>
        <p:nvSpPr>
          <p:cNvPr id="4" name="Slide Number Placeholder 3"/>
          <p:cNvSpPr>
            <a:spLocks noGrp="1"/>
          </p:cNvSpPr>
          <p:nvPr>
            <p:ph type="sldNum" sz="quarter" idx="12"/>
          </p:nvPr>
        </p:nvSpPr>
        <p:spPr/>
        <p:txBody>
          <a:bodyPr/>
          <a:lstStyle/>
          <a:p>
            <a:fld id="{699835BB-1066-4949-B131-03ACD54D854F}" type="slidenum">
              <a:rPr lang="en-US" smtClean="0"/>
              <a:t>26</a:t>
            </a:fld>
            <a:endParaRPr lang="en-US"/>
          </a:p>
        </p:txBody>
      </p:sp>
      <p:sp>
        <p:nvSpPr>
          <p:cNvPr id="5" name="TextBox 4"/>
          <p:cNvSpPr txBox="1"/>
          <p:nvPr/>
        </p:nvSpPr>
        <p:spPr>
          <a:xfrm>
            <a:off x="5952199" y="2955757"/>
            <a:ext cx="1860344" cy="36933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i="1" dirty="0">
                <a:latin typeface="Myriad Pro" panose="020B0503030403090204" pitchFamily="34" charset="0"/>
              </a:rPr>
              <a:t>OBELIX</a:t>
            </a:r>
          </a:p>
        </p:txBody>
      </p:sp>
      <p:sp>
        <p:nvSpPr>
          <p:cNvPr id="6" name="TextBox 5"/>
          <p:cNvSpPr txBox="1"/>
          <p:nvPr/>
        </p:nvSpPr>
        <p:spPr>
          <a:xfrm>
            <a:off x="897277" y="902573"/>
            <a:ext cx="3356811"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dirty="0">
                <a:latin typeface="Myriad Pro" panose="020B0503030403090204" pitchFamily="34" charset="0"/>
              </a:rPr>
              <a:t>Catalyst structure generation</a:t>
            </a:r>
          </a:p>
          <a:p>
            <a:pPr algn="ctr"/>
            <a:r>
              <a:rPr lang="en-GB" b="1" dirty="0">
                <a:latin typeface="Myriad Pro" panose="020B0503030403090204" pitchFamily="34" charset="0"/>
              </a:rPr>
              <a:t>MACE</a:t>
            </a:r>
            <a:endParaRPr lang="en-US" b="1" dirty="0">
              <a:latin typeface="Myriad Pro" panose="020B0503030403090204" pitchFamily="34" charset="0"/>
            </a:endParaRPr>
          </a:p>
        </p:txBody>
      </p:sp>
      <p:sp>
        <p:nvSpPr>
          <p:cNvPr id="7" name="TextBox 6"/>
          <p:cNvSpPr txBox="1"/>
          <p:nvPr/>
        </p:nvSpPr>
        <p:spPr>
          <a:xfrm>
            <a:off x="933371" y="3449246"/>
            <a:ext cx="3284621" cy="646331"/>
          </a:xfrm>
          <a:prstGeom prst="rect">
            <a:avLst/>
          </a:prstGeom>
          <a:noFill/>
        </p:spPr>
        <p:txBody>
          <a:bodyPr wrap="square" rtlCol="0">
            <a:spAutoFit/>
          </a:bodyPr>
          <a:lstStyle/>
          <a:p>
            <a:pPr algn="ctr"/>
            <a:r>
              <a:rPr lang="en-GB" dirty="0">
                <a:latin typeface="Myriad Pro" panose="020B0503030403090204" pitchFamily="34" charset="0"/>
              </a:rPr>
              <a:t>Catalyst structure modification</a:t>
            </a:r>
          </a:p>
          <a:p>
            <a:pPr algn="ctr"/>
            <a:r>
              <a:rPr lang="en-GB" b="1" dirty="0" err="1">
                <a:latin typeface="Myriad Pro" panose="020B0503030403090204" pitchFamily="34" charset="0"/>
              </a:rPr>
              <a:t>ChemSpaX</a:t>
            </a:r>
            <a:endParaRPr lang="en-US" b="1" dirty="0">
              <a:latin typeface="Myriad Pro" panose="020B0503030403090204" pitchFamily="34" charset="0"/>
            </a:endParaRPr>
          </a:p>
        </p:txBody>
      </p:sp>
      <p:sp>
        <p:nvSpPr>
          <p:cNvPr id="8" name="TextBox 7"/>
          <p:cNvSpPr txBox="1"/>
          <p:nvPr/>
        </p:nvSpPr>
        <p:spPr>
          <a:xfrm>
            <a:off x="8907379" y="1012404"/>
            <a:ext cx="3284621" cy="646331"/>
          </a:xfrm>
          <a:prstGeom prst="rect">
            <a:avLst/>
          </a:prstGeom>
          <a:noFill/>
        </p:spPr>
        <p:txBody>
          <a:bodyPr wrap="square" rtlCol="0">
            <a:spAutoFit/>
          </a:bodyPr>
          <a:lstStyle/>
          <a:p>
            <a:pPr algn="ctr"/>
            <a:r>
              <a:rPr lang="en-GB" dirty="0">
                <a:latin typeface="Myriad Pro" panose="020B0503030403090204" pitchFamily="34" charset="0"/>
              </a:rPr>
              <a:t>Conformer sampling</a:t>
            </a:r>
          </a:p>
          <a:p>
            <a:pPr algn="ctr"/>
            <a:r>
              <a:rPr lang="en-GB" b="1" dirty="0">
                <a:latin typeface="Myriad Pro" panose="020B0503030403090204" pitchFamily="34" charset="0"/>
              </a:rPr>
              <a:t>CREST</a:t>
            </a:r>
            <a:endParaRPr lang="en-US" b="1" dirty="0">
              <a:latin typeface="Myriad Pro" panose="020B0503030403090204" pitchFamily="34" charset="0"/>
            </a:endParaRPr>
          </a:p>
        </p:txBody>
      </p:sp>
      <p:sp>
        <p:nvSpPr>
          <p:cNvPr id="9" name="TextBox 8"/>
          <p:cNvSpPr txBox="1"/>
          <p:nvPr/>
        </p:nvSpPr>
        <p:spPr>
          <a:xfrm>
            <a:off x="5240061" y="4402519"/>
            <a:ext cx="3284621" cy="646331"/>
          </a:xfrm>
          <a:prstGeom prst="rect">
            <a:avLst/>
          </a:prstGeom>
          <a:noFill/>
        </p:spPr>
        <p:txBody>
          <a:bodyPr wrap="square" rtlCol="0">
            <a:spAutoFit/>
          </a:bodyPr>
          <a:lstStyle/>
          <a:p>
            <a:pPr algn="ctr"/>
            <a:r>
              <a:rPr lang="en-GB" dirty="0">
                <a:latin typeface="Myriad Pro" panose="020B0503030403090204" pitchFamily="34" charset="0"/>
              </a:rPr>
              <a:t>Descriptor calculation</a:t>
            </a:r>
          </a:p>
          <a:p>
            <a:pPr algn="ctr"/>
            <a:r>
              <a:rPr lang="en-GB" b="1" dirty="0" err="1">
                <a:latin typeface="Myriad Pro" panose="020B0503030403090204" pitchFamily="34" charset="0"/>
              </a:rPr>
              <a:t>Morfeus</a:t>
            </a:r>
            <a:r>
              <a:rPr lang="en-GB" b="1" dirty="0">
                <a:latin typeface="Myriad Pro" panose="020B0503030403090204" pitchFamily="34" charset="0"/>
              </a:rPr>
              <a:t>/in-house scripts</a:t>
            </a:r>
            <a:endParaRPr lang="en-US" b="1" dirty="0">
              <a:latin typeface="Myriad Pro" panose="020B0503030403090204" pitchFamily="34" charset="0"/>
            </a:endParaRPr>
          </a:p>
        </p:txBody>
      </p:sp>
      <p:pic>
        <p:nvPicPr>
          <p:cNvPr id="11"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750" t="11771" r="35807" b="48004"/>
          <a:stretch/>
        </p:blipFill>
        <p:spPr>
          <a:xfrm>
            <a:off x="422031" y="3880638"/>
            <a:ext cx="4211515" cy="1750372"/>
          </a:xfrm>
        </p:spPr>
      </p:pic>
      <p:pic>
        <p:nvPicPr>
          <p:cNvPr id="12" name="Content Placeholder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0420" b="44466" l="29485" r="39361"/>
                    </a14:imgEffect>
                  </a14:imgLayer>
                </a14:imgProps>
              </a:ext>
              <a:ext uri="{28A0092B-C50C-407E-A947-70E740481C1C}">
                <a14:useLocalDpi xmlns:a14="http://schemas.microsoft.com/office/drawing/2010/main" val="0"/>
              </a:ext>
            </a:extLst>
          </a:blip>
          <a:srcRect l="29243" t="20156" r="60120" b="54611"/>
          <a:stretch/>
        </p:blipFill>
        <p:spPr>
          <a:xfrm>
            <a:off x="402363" y="1592207"/>
            <a:ext cx="1134208" cy="1345223"/>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71037" r="37582"/>
          <a:stretch/>
        </p:blipFill>
        <p:spPr>
          <a:xfrm>
            <a:off x="1891445" y="1657884"/>
            <a:ext cx="2394090" cy="1213868"/>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backgroundRemoval t="5699" b="96691" l="8318" r="89834">
                        <a14:foregroundMark x1="24954" y1="14154" x2="24954" y2="14154"/>
                        <a14:foregroundMark x1="26987" y1="13235" x2="26987" y2="13235"/>
                        <a14:foregroundMark x1="39187" y1="6066" x2="39187" y2="6066"/>
                        <a14:foregroundMark x1="79667" y1="80147" x2="79667" y2="80147"/>
                        <a14:foregroundMark x1="75601" y1="83456" x2="75601" y2="83456"/>
                        <a14:foregroundMark x1="85952" y1="78125" x2="85952" y2="78125"/>
                        <a14:foregroundMark x1="88170" y1="77390" x2="88170" y2="77390"/>
                        <a14:foregroundMark x1="63956" y1="87868" x2="63956" y2="87868"/>
                        <a14:foregroundMark x1="56747" y1="87684" x2="56747" y2="87684"/>
                        <a14:foregroundMark x1="49723" y1="88235" x2="49723" y2="88235"/>
                        <a14:foregroundMark x1="44177" y1="88235" x2="44177" y2="88235"/>
                        <a14:foregroundMark x1="37338" y1="87316" x2="37338" y2="87316"/>
                        <a14:foregroundMark x1="34381" y1="86581" x2="34381" y2="86581"/>
                        <a14:foregroundMark x1="26063" y1="85110" x2="26063" y2="85110"/>
                        <a14:foregroundMark x1="24584" y1="82721" x2="24584" y2="82721"/>
                        <a14:foregroundMark x1="18854" y1="81801" x2="18854" y2="81801"/>
                        <a14:foregroundMark x1="17190" y1="78309" x2="17190" y2="78309"/>
                        <a14:foregroundMark x1="17190" y1="75368" x2="17190" y2="75368"/>
                        <a14:foregroundMark x1="22181" y1="81801" x2="22181" y2="81801"/>
                        <a14:foregroundMark x1="17560" y1="88603" x2="17560" y2="88603"/>
                        <a14:foregroundMark x1="29020" y1="92279" x2="29020" y2="92279"/>
                        <a14:foregroundMark x1="44547" y1="95588" x2="44547" y2="95588"/>
                        <a14:foregroundMark x1="54713" y1="45956" x2="54713" y2="45956"/>
                        <a14:foregroundMark x1="50647" y1="53125" x2="50647" y2="53125"/>
                        <a14:foregroundMark x1="47689" y1="41360" x2="47689" y2="41360"/>
                        <a14:foregroundMark x1="48983" y1="31618" x2="48983" y2="31618"/>
                        <a14:foregroundMark x1="49353" y1="29779" x2="49353" y2="29779"/>
                        <a14:foregroundMark x1="32532" y1="49449" x2="32532" y2="49449"/>
                        <a14:foregroundMark x1="32532" y1="49449" x2="32532" y2="49449"/>
                        <a14:foregroundMark x1="52311" y1="49449" x2="53050" y2="49449"/>
                        <a14:foregroundMark x1="57486" y1="49081" x2="58780" y2="49081"/>
                        <a14:foregroundMark x1="64325" y1="48346" x2="65250" y2="47794"/>
                        <a14:foregroundMark x1="68762" y1="43199" x2="68762" y2="43199"/>
                        <a14:foregroundMark x1="68762" y1="39706" x2="68762" y2="38787"/>
                        <a14:foregroundMark x1="68762" y1="36397" x2="68762" y2="35110"/>
                        <a14:foregroundMark x1="68762" y1="28309" x2="68762" y2="25551"/>
                        <a14:foregroundMark x1="68762" y1="23713" x2="68762" y2="23713"/>
                        <a14:foregroundMark x1="68762" y1="23713" x2="68762" y2="23713"/>
                        <a14:foregroundMark x1="49353" y1="25919" x2="49353" y2="25919"/>
                        <a14:foregroundMark x1="49353" y1="25919" x2="49353" y2="25919"/>
                        <a14:foregroundMark x1="39926" y1="52206" x2="39926" y2="52206"/>
                        <a14:foregroundMark x1="39187" y1="50919" x2="39187" y2="50919"/>
                        <a14:foregroundMark x1="38817" y1="50368" x2="36414" y2="48713"/>
                        <a14:foregroundMark x1="34011" y1="47059" x2="33457" y2="46507"/>
                        <a14:foregroundMark x1="31978" y1="44669" x2="31054" y2="42647"/>
                        <a14:foregroundMark x1="29205" y1="38603" x2="29020" y2="36949"/>
                        <a14:foregroundMark x1="28466" y1="35110" x2="28281" y2="33640"/>
                        <a14:foregroundMark x1="27542" y1="28493" x2="27542" y2="27390"/>
                        <a14:foregroundMark x1="27542" y1="25919" x2="27542" y2="25919"/>
                        <a14:foregroundMark x1="27542" y1="23897" x2="27542" y2="23897"/>
                        <a14:foregroundMark x1="22551" y1="78309" x2="22551" y2="78309"/>
                        <a14:foregroundMark x1="78004" y1="79228" x2="78004" y2="79228"/>
                        <a14:foregroundMark x1="77079" y1="78676" x2="77079" y2="78676"/>
                        <a14:foregroundMark x1="8318" y1="84743" x2="8318" y2="84743"/>
                        <a14:foregroundMark x1="9057" y1="73346" x2="9057" y2="73346"/>
                        <a14:foregroundMark x1="82440" y1="78309" x2="82440" y2="78309"/>
                        <a14:foregroundMark x1="74122" y1="79044" x2="74122" y2="79044"/>
                        <a14:foregroundMark x1="76340" y1="75919" x2="76340" y2="75919"/>
                        <a14:foregroundMark x1="26433" y1="77757" x2="26433" y2="77757"/>
                        <a14:foregroundMark x1="73752" y1="77574" x2="73752" y2="77574"/>
                        <a14:foregroundMark x1="78558" y1="71140" x2="78558" y2="71140"/>
                        <a14:foregroundMark x1="81516" y1="66728" x2="81516" y2="66728"/>
                        <a14:foregroundMark x1="84658" y1="59926" x2="84658" y2="59926"/>
                        <a14:foregroundMark x1="85582" y1="54779" x2="85582" y2="54779"/>
                        <a14:foregroundMark x1="86506" y1="26654" x2="86506" y2="26654"/>
                        <a14:foregroundMark x1="87616" y1="7721" x2="87616" y2="7721"/>
                        <a14:foregroundMark x1="86876" y1="13603" x2="86876" y2="13603"/>
                        <a14:foregroundMark x1="59704" y1="55515" x2="59704" y2="55515"/>
                        <a14:foregroundMark x1="70610" y1="51838" x2="70610" y2="51838"/>
                        <a14:foregroundMark x1="57301" y1="55331" x2="57301" y2="55331"/>
                        <a14:foregroundMark x1="53235" y1="65993" x2="53235" y2="65993"/>
                        <a14:foregroundMark x1="54713" y1="68750" x2="54713" y2="68750"/>
                        <a14:foregroundMark x1="45841" y1="70588" x2="45841" y2="70588"/>
                        <a14:foregroundMark x1="55083" y1="38971" x2="55083" y2="38971"/>
                        <a14:foregroundMark x1="55083" y1="25735" x2="55083" y2="25735"/>
                        <a14:foregroundMark x1="45102" y1="25000" x2="45102" y2="25000"/>
                        <a14:foregroundMark x1="33826" y1="28860" x2="33826" y2="28860"/>
                        <a14:foregroundMark x1="34381" y1="38603" x2="34381" y2="38603"/>
                        <a14:foregroundMark x1="41405" y1="47794" x2="41405" y2="47794"/>
                        <a14:foregroundMark x1="45287" y1="38235" x2="45287" y2="38235"/>
                        <a14:foregroundMark x1="12384" y1="29412" x2="12384" y2="29412"/>
                        <a14:foregroundMark x1="12384" y1="20221" x2="12384" y2="20221"/>
                        <a14:foregroundMark x1="12384" y1="7904" x2="12384" y2="7904"/>
                        <a14:foregroundMark x1="16081" y1="6618" x2="16081" y2="6618"/>
                        <a14:foregroundMark x1="22921" y1="6985" x2="22921" y2="6985"/>
                        <a14:foregroundMark x1="63031" y1="93566" x2="63031" y2="93566"/>
                        <a14:foregroundMark x1="65434" y1="93015" x2="65434" y2="93015"/>
                        <a14:foregroundMark x1="67468" y1="92647" x2="67468" y2="92647"/>
                        <a14:foregroundMark x1="71534" y1="92647" x2="71534" y2="92647"/>
                        <a14:foregroundMark x1="74492" y1="90625" x2="74492" y2="90625"/>
                        <a14:foregroundMark x1="79482" y1="90441" x2="79482" y2="90441"/>
                        <a14:foregroundMark x1="81701" y1="89706" x2="81701" y2="89706"/>
                        <a14:foregroundMark x1="50647" y1="94301" x2="50647" y2="94301"/>
                      </a14:backgroundRemoval>
                    </a14:imgEffect>
                  </a14:imgLayer>
                </a14:imgProps>
              </a:ext>
            </a:extLst>
          </a:blip>
          <a:stretch>
            <a:fillRect/>
          </a:stretch>
        </p:blipFill>
        <p:spPr>
          <a:xfrm>
            <a:off x="9843203" y="1623905"/>
            <a:ext cx="1411434" cy="1419260"/>
          </a:xfrm>
          <a:prstGeom prst="rect">
            <a:avLst/>
          </a:prstGeom>
        </p:spPr>
      </p:pic>
      <p:sp>
        <p:nvSpPr>
          <p:cNvPr id="15" name="Rectangle 14"/>
          <p:cNvSpPr/>
          <p:nvPr/>
        </p:nvSpPr>
        <p:spPr>
          <a:xfrm>
            <a:off x="5710236" y="5089391"/>
            <a:ext cx="1359262" cy="5012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4692" y="5181694"/>
            <a:ext cx="1270351" cy="316634"/>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0950" y="5328755"/>
            <a:ext cx="397947" cy="397947"/>
          </a:xfrm>
          <a:prstGeom prst="rect">
            <a:avLst/>
          </a:prstGeom>
        </p:spPr>
      </p:pic>
      <p:sp>
        <p:nvSpPr>
          <p:cNvPr id="31" name="Rectangle 30"/>
          <p:cNvSpPr/>
          <p:nvPr/>
        </p:nvSpPr>
        <p:spPr>
          <a:xfrm>
            <a:off x="9207331" y="3758069"/>
            <a:ext cx="2683177" cy="224431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8907379" y="3942420"/>
            <a:ext cx="3284621" cy="646331"/>
          </a:xfrm>
          <a:prstGeom prst="rect">
            <a:avLst/>
          </a:prstGeom>
          <a:noFill/>
        </p:spPr>
        <p:txBody>
          <a:bodyPr wrap="square" rtlCol="0">
            <a:spAutoFit/>
          </a:bodyPr>
          <a:lstStyle/>
          <a:p>
            <a:pPr algn="ctr"/>
            <a:r>
              <a:rPr lang="en-GB" dirty="0">
                <a:latin typeface="Myriad Pro" panose="020B0503030403090204" pitchFamily="34" charset="0"/>
              </a:rPr>
              <a:t>DFT optimization</a:t>
            </a:r>
          </a:p>
          <a:p>
            <a:pPr algn="ctr"/>
            <a:r>
              <a:rPr lang="en-GB" b="1" dirty="0">
                <a:latin typeface="Myriad Pro" panose="020B0503030403090204" pitchFamily="34" charset="0"/>
              </a:rPr>
              <a:t>Gaussian</a:t>
            </a:r>
            <a:endParaRPr lang="en-US" b="1" dirty="0">
              <a:latin typeface="Myriad Pro" panose="020B0503030403090204" pitchFamily="34" charset="0"/>
            </a:endParaRPr>
          </a:p>
        </p:txBody>
      </p:sp>
      <p:pic>
        <p:nvPicPr>
          <p:cNvPr id="34" name="Picture 3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7753" l="0" r="97753"/>
                    </a14:imgEffect>
                  </a14:imgLayer>
                </a14:imgProps>
              </a:ext>
              <a:ext uri="{28A0092B-C50C-407E-A947-70E740481C1C}">
                <a14:useLocalDpi xmlns:a14="http://schemas.microsoft.com/office/drawing/2010/main" val="0"/>
              </a:ext>
            </a:extLst>
          </a:blip>
          <a:stretch>
            <a:fillRect/>
          </a:stretch>
        </p:blipFill>
        <p:spPr>
          <a:xfrm>
            <a:off x="10051446" y="4692806"/>
            <a:ext cx="1071986" cy="1071986"/>
          </a:xfrm>
          <a:prstGeom prst="rect">
            <a:avLst/>
          </a:prstGeom>
        </p:spPr>
      </p:pic>
      <p:pic>
        <p:nvPicPr>
          <p:cNvPr id="35" name="Picture 34"/>
          <p:cNvPicPr>
            <a:picLocks noChangeAspect="1"/>
          </p:cNvPicPr>
          <p:nvPr/>
        </p:nvPicPr>
        <p:blipFill>
          <a:blip r:embed="rId10" cstate="print">
            <a:extLst>
              <a:ext uri="{BEBA8EAE-BF5A-486C-A8C5-ECC9F3942E4B}">
                <a14:imgProps xmlns:a14="http://schemas.microsoft.com/office/drawing/2010/main">
                  <a14:imgLayer r:embed="rId11">
                    <a14:imgEffect>
                      <a14:backgroundRemoval t="0" b="97753" l="0" r="97753"/>
                    </a14:imgEffect>
                  </a14:imgLayer>
                </a14:imgProps>
              </a:ext>
              <a:ext uri="{28A0092B-C50C-407E-A947-70E740481C1C}">
                <a14:useLocalDpi xmlns:a14="http://schemas.microsoft.com/office/drawing/2010/main" val="0"/>
              </a:ext>
            </a:extLst>
          </a:blip>
          <a:stretch>
            <a:fillRect/>
          </a:stretch>
        </p:blipFill>
        <p:spPr>
          <a:xfrm>
            <a:off x="7219434" y="5102477"/>
            <a:ext cx="341689" cy="341689"/>
          </a:xfrm>
          <a:prstGeom prst="rect">
            <a:avLst/>
          </a:prstGeom>
        </p:spPr>
      </p:pic>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24060" y="5789217"/>
            <a:ext cx="674126" cy="674126"/>
          </a:xfrm>
          <a:prstGeom prst="rect">
            <a:avLst/>
          </a:prstGeom>
        </p:spPr>
      </p:pic>
      <p:cxnSp>
        <p:nvCxnSpPr>
          <p:cNvPr id="40" name="Elbow Connector 39"/>
          <p:cNvCxnSpPr>
            <a:stCxn id="5" idx="0"/>
          </p:cNvCxnSpPr>
          <p:nvPr/>
        </p:nvCxnSpPr>
        <p:spPr>
          <a:xfrm rot="16200000" flipV="1">
            <a:off x="5064861" y="1138246"/>
            <a:ext cx="1034750" cy="260027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5" idx="1"/>
            <a:endCxn id="11" idx="3"/>
          </p:cNvCxnSpPr>
          <p:nvPr/>
        </p:nvCxnSpPr>
        <p:spPr>
          <a:xfrm rot="10800000" flipV="1">
            <a:off x="4633547" y="3140422"/>
            <a:ext cx="1318653" cy="161540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5" idx="3"/>
            <a:endCxn id="21" idx="1"/>
          </p:cNvCxnSpPr>
          <p:nvPr/>
        </p:nvCxnSpPr>
        <p:spPr>
          <a:xfrm flipV="1">
            <a:off x="7812543" y="1950211"/>
            <a:ext cx="1394788" cy="119021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5" idx="3"/>
            <a:endCxn id="31" idx="0"/>
          </p:cNvCxnSpPr>
          <p:nvPr/>
        </p:nvCxnSpPr>
        <p:spPr>
          <a:xfrm>
            <a:off x="7812543" y="3140423"/>
            <a:ext cx="2736377" cy="61764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5" idx="2"/>
            <a:endCxn id="9" idx="0"/>
          </p:cNvCxnSpPr>
          <p:nvPr/>
        </p:nvCxnSpPr>
        <p:spPr>
          <a:xfrm rot="16200000" flipH="1">
            <a:off x="6343656" y="3863803"/>
            <a:ext cx="1077430"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55" name="Content Placeholder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69498" y="625130"/>
            <a:ext cx="1415269" cy="1415269"/>
          </a:xfrm>
          <a:prstGeom prst="rect">
            <a:avLst/>
          </a:prstGeom>
        </p:spPr>
      </p:pic>
      <p:pic>
        <p:nvPicPr>
          <p:cNvPr id="10" name="Picture 9"/>
          <p:cNvPicPr>
            <a:picLocks noChangeAspect="1"/>
          </p:cNvPicPr>
          <p:nvPr/>
        </p:nvPicPr>
        <p:blipFill rotWithShape="1">
          <a:blip r:embed="rId14" cstate="print">
            <a:extLst>
              <a:ext uri="{28A0092B-C50C-407E-A947-70E740481C1C}">
                <a14:useLocalDpi xmlns:a14="http://schemas.microsoft.com/office/drawing/2010/main" val="0"/>
              </a:ext>
            </a:extLst>
          </a:blip>
          <a:srcRect l="22095" t="29128" r="37105" b="13578"/>
          <a:stretch/>
        </p:blipFill>
        <p:spPr>
          <a:xfrm>
            <a:off x="5908431" y="1222131"/>
            <a:ext cx="1169377" cy="1776046"/>
          </a:xfrm>
          <a:prstGeom prst="rect">
            <a:avLst/>
          </a:prstGeom>
        </p:spPr>
      </p:pic>
      <p:pic>
        <p:nvPicPr>
          <p:cNvPr id="3" name="Picture 2"/>
          <p:cNvPicPr>
            <a:picLocks noChangeAspect="1"/>
          </p:cNvPicPr>
          <p:nvPr/>
        </p:nvPicPr>
        <p:blipFill rotWithShape="1">
          <a:blip r:embed="rId15" cstate="print">
            <a:extLst>
              <a:ext uri="{28A0092B-C50C-407E-A947-70E740481C1C}">
                <a14:useLocalDpi xmlns:a14="http://schemas.microsoft.com/office/drawing/2010/main" val="0"/>
              </a:ext>
            </a:extLst>
          </a:blip>
          <a:srcRect l="62470" t="11609" r="15959" b="78006"/>
          <a:stretch/>
        </p:blipFill>
        <p:spPr>
          <a:xfrm>
            <a:off x="5762668" y="5750322"/>
            <a:ext cx="1218528" cy="829419"/>
          </a:xfrm>
          <a:prstGeom prst="rect">
            <a:avLst/>
          </a:prstGeom>
        </p:spPr>
      </p:pic>
    </p:spTree>
    <p:extLst>
      <p:ext uri="{BB962C8B-B14F-4D97-AF65-F5344CB8AC3E}">
        <p14:creationId xmlns:p14="http://schemas.microsoft.com/office/powerpoint/2010/main" val="204443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0" grpId="0" animBg="1"/>
      <p:bldP spid="19" grpId="0" animBg="1"/>
      <p:bldP spid="6" grpId="0"/>
      <p:bldP spid="7" grpId="0"/>
      <p:bldP spid="8" grpId="0"/>
      <p:bldP spid="9" grpId="0"/>
      <p:bldP spid="15" grpId="0" animBg="1"/>
      <p:bldP spid="31" grpId="0" animBg="1"/>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MACE (</a:t>
            </a:r>
            <a:r>
              <a:rPr lang="en-GB" dirty="0" err="1"/>
              <a:t>MetAl</a:t>
            </a:r>
            <a:r>
              <a:rPr lang="en-GB" dirty="0"/>
              <a:t> Complexes Embedding)</a:t>
            </a:r>
          </a:p>
        </p:txBody>
      </p:sp>
      <p:sp>
        <p:nvSpPr>
          <p:cNvPr id="4" name="Slide Number Placeholder 3"/>
          <p:cNvSpPr>
            <a:spLocks noGrp="1"/>
          </p:cNvSpPr>
          <p:nvPr>
            <p:ph type="sldNum" sz="quarter" idx="12"/>
          </p:nvPr>
        </p:nvSpPr>
        <p:spPr/>
        <p:txBody>
          <a:bodyPr/>
          <a:lstStyle/>
          <a:p>
            <a:fld id="{699835BB-1066-4949-B131-03ACD54D854F}" type="slidenum">
              <a:rPr lang="en-US" smtClean="0"/>
              <a:t>27</a:t>
            </a:fld>
            <a:endParaRPr lang="en-US"/>
          </a:p>
        </p:txBody>
      </p:sp>
      <p:sp>
        <p:nvSpPr>
          <p:cNvPr id="6" name="Content Placeholder 5"/>
          <p:cNvSpPr>
            <a:spLocks noGrp="1"/>
          </p:cNvSpPr>
          <p:nvPr>
            <p:ph idx="1"/>
          </p:nvPr>
        </p:nvSpPr>
        <p:spPr>
          <a:xfrm>
            <a:off x="829733" y="993775"/>
            <a:ext cx="10695328" cy="4351338"/>
          </a:xfrm>
        </p:spPr>
        <p:txBody>
          <a:bodyPr/>
          <a:lstStyle/>
          <a:p>
            <a:r>
              <a:rPr lang="en-GB" dirty="0"/>
              <a:t>Metal </a:t>
            </a:r>
            <a:r>
              <a:rPr lang="en-GB" dirty="0" err="1"/>
              <a:t>center</a:t>
            </a:r>
            <a:r>
              <a:rPr lang="en-GB" dirty="0"/>
              <a:t> + ligand SMILES</a:t>
            </a:r>
          </a:p>
          <a:p>
            <a:r>
              <a:rPr lang="en-GB" dirty="0"/>
              <a:t>Square planar- or octahedral-like?</a:t>
            </a:r>
          </a:p>
          <a:p>
            <a:r>
              <a:rPr lang="en-GB" dirty="0"/>
              <a:t>Uses </a:t>
            </a:r>
            <a:r>
              <a:rPr lang="en-GB" dirty="0" err="1"/>
              <a:t>RDKit</a:t>
            </a:r>
            <a:r>
              <a:rPr lang="en-GB" dirty="0"/>
              <a:t> for structure handling &amp; conformer searching</a:t>
            </a:r>
          </a:p>
        </p:txBody>
      </p:sp>
      <p:sp>
        <p:nvSpPr>
          <p:cNvPr id="24" name="Rectangle: Rounded Corners 22">
            <a:extLst>
              <a:ext uri="{FF2B5EF4-FFF2-40B4-BE49-F238E27FC236}">
                <a16:creationId xmlns:a16="http://schemas.microsoft.com/office/drawing/2014/main" id="{4128758F-0BE5-4B98-A3C8-3886D3401C5C}"/>
              </a:ext>
            </a:extLst>
          </p:cNvPr>
          <p:cNvSpPr/>
          <p:nvPr/>
        </p:nvSpPr>
        <p:spPr>
          <a:xfrm>
            <a:off x="4101353" y="3171419"/>
            <a:ext cx="6670475" cy="3143042"/>
          </a:xfrm>
          <a:prstGeom prst="roundRect">
            <a:avLst/>
          </a:prstGeom>
          <a:solidFill>
            <a:schemeClr val="bg1">
              <a:lumMod val="95000"/>
            </a:schemeClr>
          </a:solidFill>
          <a:ln w="19050">
            <a:solidFill>
              <a:srgbClr val="00A6D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21CF591D-5DCE-4648-AD4A-FE79F6849F7B}"/>
              </a:ext>
            </a:extLst>
          </p:cNvPr>
          <p:cNvPicPr>
            <a:picLocks noChangeAspect="1"/>
          </p:cNvPicPr>
          <p:nvPr/>
        </p:nvPicPr>
        <p:blipFill>
          <a:blip r:embed="rId3"/>
          <a:stretch>
            <a:fillRect/>
          </a:stretch>
        </p:blipFill>
        <p:spPr>
          <a:xfrm>
            <a:off x="4561250" y="3298153"/>
            <a:ext cx="1475187" cy="1457197"/>
          </a:xfrm>
          <a:prstGeom prst="rect">
            <a:avLst/>
          </a:prstGeom>
        </p:spPr>
      </p:pic>
      <p:sp>
        <p:nvSpPr>
          <p:cNvPr id="26" name="TextBox 25">
            <a:extLst>
              <a:ext uri="{FF2B5EF4-FFF2-40B4-BE49-F238E27FC236}">
                <a16:creationId xmlns:a16="http://schemas.microsoft.com/office/drawing/2014/main" id="{25F9657F-6D34-4AEF-87DE-95C56D0012BD}"/>
              </a:ext>
            </a:extLst>
          </p:cNvPr>
          <p:cNvSpPr txBox="1"/>
          <p:nvPr/>
        </p:nvSpPr>
        <p:spPr>
          <a:xfrm>
            <a:off x="4561250" y="3293935"/>
            <a:ext cx="409086" cy="253916"/>
          </a:xfrm>
          <a:prstGeom prst="rect">
            <a:avLst/>
          </a:prstGeom>
          <a:noFill/>
        </p:spPr>
        <p:txBody>
          <a:bodyPr wrap="none" rtlCol="0">
            <a:spAutoFit/>
          </a:bodyPr>
          <a:lstStyle/>
          <a:p>
            <a:r>
              <a:rPr lang="en-US" sz="1050" b="1" dirty="0" err="1">
                <a:latin typeface="Calibri" panose="020F0502020204030204" pitchFamily="34" charset="0"/>
                <a:cs typeface="Calibri" panose="020F0502020204030204" pitchFamily="34" charset="0"/>
              </a:rPr>
              <a:t>mer</a:t>
            </a:r>
            <a:endParaRPr lang="ru-RU" sz="1050" b="1" dirty="0">
              <a:latin typeface="Calibri" panose="020F0502020204030204" pitchFamily="34" charset="0"/>
              <a:cs typeface="Calibri" panose="020F0502020204030204" pitchFamily="34" charset="0"/>
            </a:endParaRPr>
          </a:p>
        </p:txBody>
      </p:sp>
      <p:pic>
        <p:nvPicPr>
          <p:cNvPr id="27" name="Picture 26" descr="A picture containing indoor, accessory, set&#10;&#10;Description automatically generated">
            <a:extLst>
              <a:ext uri="{FF2B5EF4-FFF2-40B4-BE49-F238E27FC236}">
                <a16:creationId xmlns:a16="http://schemas.microsoft.com/office/drawing/2014/main" id="{A8BAEE32-2379-4567-9670-5995710BA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5240" y="4762787"/>
            <a:ext cx="1873943" cy="1287715"/>
          </a:xfrm>
          <a:prstGeom prst="rect">
            <a:avLst/>
          </a:prstGeom>
        </p:spPr>
      </p:pic>
      <p:pic>
        <p:nvPicPr>
          <p:cNvPr id="28" name="Picture 27" descr="A picture containing indoor, accessory, necklet&#10;&#10;Description automatically generated">
            <a:extLst>
              <a:ext uri="{FF2B5EF4-FFF2-40B4-BE49-F238E27FC236}">
                <a16:creationId xmlns:a16="http://schemas.microsoft.com/office/drawing/2014/main" id="{28389AEF-ACD8-429B-80F8-5ACDD73FD7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5311" y="4828378"/>
            <a:ext cx="1873943" cy="1287715"/>
          </a:xfrm>
          <a:prstGeom prst="rect">
            <a:avLst/>
          </a:prstGeom>
        </p:spPr>
      </p:pic>
      <p:pic>
        <p:nvPicPr>
          <p:cNvPr id="29" name="Picture 28">
            <a:extLst>
              <a:ext uri="{FF2B5EF4-FFF2-40B4-BE49-F238E27FC236}">
                <a16:creationId xmlns:a16="http://schemas.microsoft.com/office/drawing/2014/main" id="{3CBF389A-951C-4C64-AE6A-AFB35956FFEE}"/>
              </a:ext>
            </a:extLst>
          </p:cNvPr>
          <p:cNvPicPr>
            <a:picLocks noChangeAspect="1"/>
          </p:cNvPicPr>
          <p:nvPr/>
        </p:nvPicPr>
        <p:blipFill>
          <a:blip r:embed="rId6"/>
          <a:stretch>
            <a:fillRect/>
          </a:stretch>
        </p:blipFill>
        <p:spPr>
          <a:xfrm>
            <a:off x="6656037" y="3403095"/>
            <a:ext cx="1481184" cy="1337263"/>
          </a:xfrm>
          <a:prstGeom prst="rect">
            <a:avLst/>
          </a:prstGeom>
        </p:spPr>
      </p:pic>
      <p:pic>
        <p:nvPicPr>
          <p:cNvPr id="30" name="Picture 29">
            <a:extLst>
              <a:ext uri="{FF2B5EF4-FFF2-40B4-BE49-F238E27FC236}">
                <a16:creationId xmlns:a16="http://schemas.microsoft.com/office/drawing/2014/main" id="{E51F9A74-9CA1-40A0-8ED5-F53E1C863BDF}"/>
              </a:ext>
            </a:extLst>
          </p:cNvPr>
          <p:cNvPicPr>
            <a:picLocks noChangeAspect="1"/>
          </p:cNvPicPr>
          <p:nvPr/>
        </p:nvPicPr>
        <p:blipFill>
          <a:blip r:embed="rId7"/>
          <a:stretch>
            <a:fillRect/>
          </a:stretch>
        </p:blipFill>
        <p:spPr>
          <a:xfrm>
            <a:off x="8871619" y="3313144"/>
            <a:ext cx="1481184" cy="1427214"/>
          </a:xfrm>
          <a:prstGeom prst="rect">
            <a:avLst/>
          </a:prstGeom>
        </p:spPr>
      </p:pic>
      <p:sp>
        <p:nvSpPr>
          <p:cNvPr id="31" name="TextBox 30">
            <a:extLst>
              <a:ext uri="{FF2B5EF4-FFF2-40B4-BE49-F238E27FC236}">
                <a16:creationId xmlns:a16="http://schemas.microsoft.com/office/drawing/2014/main" id="{336C2E9F-4FCF-4764-AFDE-912E7CE579FC}"/>
              </a:ext>
            </a:extLst>
          </p:cNvPr>
          <p:cNvSpPr txBox="1"/>
          <p:nvPr/>
        </p:nvSpPr>
        <p:spPr>
          <a:xfrm>
            <a:off x="6604871" y="3293935"/>
            <a:ext cx="460382" cy="253916"/>
          </a:xfrm>
          <a:prstGeom prst="rect">
            <a:avLst/>
          </a:prstGeom>
          <a:noFill/>
        </p:spPr>
        <p:txBody>
          <a:bodyPr wrap="none" rtlCol="0">
            <a:spAutoFit/>
          </a:bodyPr>
          <a:lstStyle/>
          <a:p>
            <a:r>
              <a:rPr lang="en-US" sz="1050" b="1" dirty="0">
                <a:latin typeface="Calibri" panose="020F0502020204030204" pitchFamily="34" charset="0"/>
                <a:cs typeface="Calibri" panose="020F0502020204030204" pitchFamily="34" charset="0"/>
              </a:rPr>
              <a:t>fac-1</a:t>
            </a:r>
            <a:endParaRPr lang="ru-RU" sz="1050" b="1"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0C899A25-9580-4DE1-B771-5D82AB1B1DC5}"/>
              </a:ext>
            </a:extLst>
          </p:cNvPr>
          <p:cNvSpPr txBox="1"/>
          <p:nvPr/>
        </p:nvSpPr>
        <p:spPr>
          <a:xfrm>
            <a:off x="8756821" y="3290715"/>
            <a:ext cx="460382" cy="253916"/>
          </a:xfrm>
          <a:prstGeom prst="rect">
            <a:avLst/>
          </a:prstGeom>
          <a:noFill/>
        </p:spPr>
        <p:txBody>
          <a:bodyPr wrap="none" rtlCol="0">
            <a:spAutoFit/>
          </a:bodyPr>
          <a:lstStyle/>
          <a:p>
            <a:r>
              <a:rPr lang="en-US" sz="1050" b="1" dirty="0">
                <a:latin typeface="Calibri" panose="020F0502020204030204" pitchFamily="34" charset="0"/>
                <a:cs typeface="Calibri" panose="020F0502020204030204" pitchFamily="34" charset="0"/>
              </a:rPr>
              <a:t>fac-2</a:t>
            </a:r>
            <a:endParaRPr lang="ru-RU" sz="1050" b="1" dirty="0">
              <a:latin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1605F13E-EEB8-454F-9442-757AB9037338}"/>
              </a:ext>
            </a:extLst>
          </p:cNvPr>
          <p:cNvGrpSpPr/>
          <p:nvPr/>
        </p:nvGrpSpPr>
        <p:grpSpPr>
          <a:xfrm>
            <a:off x="1108349" y="3171418"/>
            <a:ext cx="1713083" cy="3143043"/>
            <a:chOff x="468336" y="2976527"/>
            <a:chExt cx="1713083" cy="2925866"/>
          </a:xfrm>
        </p:grpSpPr>
        <p:sp>
          <p:nvSpPr>
            <p:cNvPr id="34" name="Rectangle: Rounded Corners 14">
              <a:extLst>
                <a:ext uri="{FF2B5EF4-FFF2-40B4-BE49-F238E27FC236}">
                  <a16:creationId xmlns:a16="http://schemas.microsoft.com/office/drawing/2014/main" id="{9C022FE2-A414-4861-AC6C-86EF2CD9CAF7}"/>
                </a:ext>
              </a:extLst>
            </p:cNvPr>
            <p:cNvSpPr/>
            <p:nvPr/>
          </p:nvSpPr>
          <p:spPr>
            <a:xfrm>
              <a:off x="468336" y="2976527"/>
              <a:ext cx="1713083" cy="2925866"/>
            </a:xfrm>
            <a:prstGeom prst="roundRect">
              <a:avLst/>
            </a:prstGeom>
            <a:solidFill>
              <a:schemeClr val="bg1">
                <a:lumMod val="95000"/>
              </a:schemeClr>
            </a:solidFill>
            <a:ln w="19050">
              <a:solidFill>
                <a:srgbClr val="00A6D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D47C6D2F-108D-45FD-AEAB-196488DD5389}"/>
                </a:ext>
              </a:extLst>
            </p:cNvPr>
            <p:cNvSpPr txBox="1"/>
            <p:nvPr/>
          </p:nvSpPr>
          <p:spPr>
            <a:xfrm>
              <a:off x="798124" y="4705423"/>
              <a:ext cx="1024583" cy="309537"/>
            </a:xfrm>
            <a:prstGeom prst="rect">
              <a:avLst/>
            </a:prstGeom>
            <a:noFill/>
          </p:spPr>
          <p:txBody>
            <a:bodyPr wrap="none" rtlCol="0">
              <a:spAutoFit/>
            </a:bodyPr>
            <a:lstStyle/>
            <a:p>
              <a:pPr algn="ctr"/>
              <a:r>
                <a:rPr lang="en-US" sz="1100" i="1" dirty="0">
                  <a:latin typeface="Calibri" panose="020F0502020204030204" pitchFamily="34" charset="0"/>
                  <a:cs typeface="Calibri" panose="020F0502020204030204" pitchFamily="34" charset="0"/>
                </a:rPr>
                <a:t>Main ligand</a:t>
              </a:r>
              <a:endParaRPr lang="ru-RU" sz="1100" i="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F37C5910-2A79-49F8-8C89-C914FB846A06}"/>
                </a:ext>
              </a:extLst>
            </p:cNvPr>
            <p:cNvSpPr txBox="1"/>
            <p:nvPr/>
          </p:nvSpPr>
          <p:spPr>
            <a:xfrm>
              <a:off x="656066" y="5521524"/>
              <a:ext cx="1322360" cy="309537"/>
            </a:xfrm>
            <a:prstGeom prst="rect">
              <a:avLst/>
            </a:prstGeom>
            <a:noFill/>
          </p:spPr>
          <p:txBody>
            <a:bodyPr wrap="none" rtlCol="0">
              <a:spAutoFit/>
            </a:bodyPr>
            <a:lstStyle/>
            <a:p>
              <a:pPr algn="ctr"/>
              <a:r>
                <a:rPr lang="en-US" sz="1100" i="1" dirty="0">
                  <a:latin typeface="Calibri" panose="020F0502020204030204" pitchFamily="34" charset="0"/>
                  <a:cs typeface="Calibri" panose="020F0502020204030204" pitchFamily="34" charset="0"/>
                </a:rPr>
                <a:t>Auxiliary ligands</a:t>
              </a:r>
              <a:endParaRPr lang="ru-RU" sz="1100" i="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FB6A2552-2E42-4045-81B3-94F1A9C530AE}"/>
                </a:ext>
              </a:extLst>
            </p:cNvPr>
            <p:cNvSpPr txBox="1"/>
            <p:nvPr/>
          </p:nvSpPr>
          <p:spPr>
            <a:xfrm>
              <a:off x="775759" y="3289749"/>
              <a:ext cx="1102346" cy="309537"/>
            </a:xfrm>
            <a:prstGeom prst="rect">
              <a:avLst/>
            </a:prstGeom>
            <a:noFill/>
          </p:spPr>
          <p:txBody>
            <a:bodyPr wrap="none" rtlCol="0">
              <a:spAutoFit/>
            </a:bodyPr>
            <a:lstStyle/>
            <a:p>
              <a:pPr algn="ctr"/>
              <a:r>
                <a:rPr lang="en-US" sz="1100" i="1" dirty="0">
                  <a:latin typeface="Calibri" panose="020F0502020204030204" pitchFamily="34" charset="0"/>
                  <a:cs typeface="Calibri" panose="020F0502020204030204" pitchFamily="34" charset="0"/>
                </a:rPr>
                <a:t>Central atom</a:t>
              </a:r>
              <a:endParaRPr lang="ru-RU" sz="1100" i="1" dirty="0">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E1BA5A3F-7375-4176-80E4-E9B736B03CD4}"/>
                </a:ext>
              </a:extLst>
            </p:cNvPr>
            <p:cNvSpPr txBox="1"/>
            <p:nvPr/>
          </p:nvSpPr>
          <p:spPr>
            <a:xfrm>
              <a:off x="1032758" y="3049579"/>
              <a:ext cx="588348" cy="364162"/>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Mn</a:t>
              </a:r>
              <a:r>
                <a:rPr lang="en-US" sz="1400" b="1" baseline="30000" dirty="0">
                  <a:latin typeface="Calibri" panose="020F0502020204030204" pitchFamily="34" charset="0"/>
                  <a:cs typeface="Calibri" panose="020F0502020204030204" pitchFamily="34" charset="0"/>
                </a:rPr>
                <a:t>+</a:t>
              </a:r>
              <a:endParaRPr lang="ru-RU" sz="1400" b="1" baseline="300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05A59CFB-7C0A-4AF7-967F-735D47872A7C}"/>
                </a:ext>
              </a:extLst>
            </p:cNvPr>
            <p:cNvSpPr txBox="1"/>
            <p:nvPr/>
          </p:nvSpPr>
          <p:spPr>
            <a:xfrm>
              <a:off x="1086137" y="5292511"/>
              <a:ext cx="472956" cy="364162"/>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CO</a:t>
              </a:r>
              <a:endParaRPr lang="ru-RU" sz="1400" b="1" baseline="30000" dirty="0">
                <a:latin typeface="Calibri" panose="020F0502020204030204" pitchFamily="34" charset="0"/>
                <a:cs typeface="Calibri" panose="020F0502020204030204" pitchFamily="34" charset="0"/>
              </a:endParaRPr>
            </a:p>
          </p:txBody>
        </p:sp>
      </p:grpSp>
      <p:sp>
        <p:nvSpPr>
          <p:cNvPr id="40" name="Arrow: Right 33">
            <a:extLst>
              <a:ext uri="{FF2B5EF4-FFF2-40B4-BE49-F238E27FC236}">
                <a16:creationId xmlns:a16="http://schemas.microsoft.com/office/drawing/2014/main" id="{A8F525BC-0A10-4EE9-AD37-84BFA7DD20AB}"/>
              </a:ext>
            </a:extLst>
          </p:cNvPr>
          <p:cNvSpPr/>
          <p:nvPr/>
        </p:nvSpPr>
        <p:spPr>
          <a:xfrm>
            <a:off x="3066367" y="4431776"/>
            <a:ext cx="732988" cy="395049"/>
          </a:xfrm>
          <a:prstGeom prst="rightArrow">
            <a:avLst/>
          </a:prstGeom>
          <a:solidFill>
            <a:srgbClr val="00A6D6"/>
          </a:solidFill>
          <a:ln>
            <a:solidFill>
              <a:srgbClr val="00A6D6"/>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400" i="1" dirty="0"/>
              <a:t>mace</a:t>
            </a:r>
            <a:endParaRPr lang="ru-RU" sz="1200" i="1" dirty="0"/>
          </a:p>
        </p:txBody>
      </p:sp>
      <p:pic>
        <p:nvPicPr>
          <p:cNvPr id="41" name="Picture 40">
            <a:extLst>
              <a:ext uri="{FF2B5EF4-FFF2-40B4-BE49-F238E27FC236}">
                <a16:creationId xmlns:a16="http://schemas.microsoft.com/office/drawing/2014/main" id="{62823EC1-0196-47DD-A3C8-06D03463A85A}"/>
              </a:ext>
            </a:extLst>
          </p:cNvPr>
          <p:cNvPicPr>
            <a:picLocks noChangeAspect="1"/>
          </p:cNvPicPr>
          <p:nvPr/>
        </p:nvPicPr>
        <p:blipFill>
          <a:blip r:embed="rId8"/>
          <a:stretch>
            <a:fillRect/>
          </a:stretch>
        </p:blipFill>
        <p:spPr>
          <a:xfrm>
            <a:off x="1302287" y="4159943"/>
            <a:ext cx="1469190" cy="929489"/>
          </a:xfrm>
          <a:prstGeom prst="rect">
            <a:avLst/>
          </a:prstGeom>
        </p:spPr>
      </p:pic>
      <p:pic>
        <p:nvPicPr>
          <p:cNvPr id="42" name="Picture 41">
            <a:extLst>
              <a:ext uri="{FF2B5EF4-FFF2-40B4-BE49-F238E27FC236}">
                <a16:creationId xmlns:a16="http://schemas.microsoft.com/office/drawing/2014/main" id="{6D470F58-C343-4794-8B31-EB13B6328E8D}"/>
              </a:ext>
            </a:extLst>
          </p:cNvPr>
          <p:cNvPicPr>
            <a:picLocks noChangeAspect="1"/>
          </p:cNvPicPr>
          <p:nvPr/>
        </p:nvPicPr>
        <p:blipFill>
          <a:blip r:embed="rId9"/>
          <a:stretch>
            <a:fillRect/>
          </a:stretch>
        </p:blipFill>
        <p:spPr>
          <a:xfrm>
            <a:off x="4840198" y="4279988"/>
            <a:ext cx="260275" cy="174538"/>
          </a:xfrm>
          <a:prstGeom prst="rect">
            <a:avLst/>
          </a:prstGeom>
        </p:spPr>
      </p:pic>
      <p:pic>
        <p:nvPicPr>
          <p:cNvPr id="43" name="Picture 42" descr="A picture containing indoor, accessory, scissors, toggle&#10;&#10;Description automatically generated">
            <a:extLst>
              <a:ext uri="{FF2B5EF4-FFF2-40B4-BE49-F238E27FC236}">
                <a16:creationId xmlns:a16="http://schemas.microsoft.com/office/drawing/2014/main" id="{37341E9B-5AC3-4818-817E-374CEFF0DE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3800" y="4835019"/>
            <a:ext cx="1676882" cy="1287715"/>
          </a:xfrm>
          <a:prstGeom prst="rect">
            <a:avLst/>
          </a:prstGeom>
        </p:spPr>
      </p:pic>
    </p:spTree>
    <p:extLst>
      <p:ext uri="{BB962C8B-B14F-4D97-AF65-F5344CB8AC3E}">
        <p14:creationId xmlns:p14="http://schemas.microsoft.com/office/powerpoint/2010/main" val="350923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31" grpId="0"/>
      <p:bldP spid="32" grpId="0"/>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MACE (</a:t>
            </a:r>
            <a:r>
              <a:rPr lang="en-GB" dirty="0" err="1"/>
              <a:t>MetAl</a:t>
            </a:r>
            <a:r>
              <a:rPr lang="en-GB" dirty="0"/>
              <a:t> Complexes Embedding)</a:t>
            </a:r>
          </a:p>
        </p:txBody>
      </p:sp>
      <p:sp>
        <p:nvSpPr>
          <p:cNvPr id="4" name="Slide Number Placeholder 3"/>
          <p:cNvSpPr>
            <a:spLocks noGrp="1"/>
          </p:cNvSpPr>
          <p:nvPr>
            <p:ph type="sldNum" sz="quarter" idx="12"/>
          </p:nvPr>
        </p:nvSpPr>
        <p:spPr/>
        <p:txBody>
          <a:bodyPr/>
          <a:lstStyle/>
          <a:p>
            <a:fld id="{699835BB-1066-4949-B131-03ACD54D854F}" type="slidenum">
              <a:rPr lang="en-US" smtClean="0"/>
              <a:t>28</a:t>
            </a:fld>
            <a:endParaRPr lang="en-US"/>
          </a:p>
        </p:txBody>
      </p:sp>
      <p:sp>
        <p:nvSpPr>
          <p:cNvPr id="6" name="Content Placeholder 5"/>
          <p:cNvSpPr>
            <a:spLocks noGrp="1"/>
          </p:cNvSpPr>
          <p:nvPr>
            <p:ph idx="1"/>
          </p:nvPr>
        </p:nvSpPr>
        <p:spPr>
          <a:xfrm>
            <a:off x="829732" y="993775"/>
            <a:ext cx="11084627" cy="4351338"/>
          </a:xfrm>
        </p:spPr>
        <p:txBody>
          <a:bodyPr/>
          <a:lstStyle/>
          <a:p>
            <a:r>
              <a:rPr lang="en-GB" dirty="0"/>
              <a:t>Code example</a:t>
            </a:r>
          </a:p>
          <a:p>
            <a:pPr lvl="1"/>
            <a:r>
              <a:rPr lang="en-GB" dirty="0"/>
              <a:t>Define ligand SMILES</a:t>
            </a:r>
          </a:p>
          <a:p>
            <a:pPr lvl="1"/>
            <a:r>
              <a:rPr lang="en-GB" dirty="0"/>
              <a:t>Define </a:t>
            </a:r>
            <a:r>
              <a:rPr lang="en-GB" dirty="0" err="1"/>
              <a:t>auxillary</a:t>
            </a:r>
            <a:r>
              <a:rPr lang="en-GB" dirty="0"/>
              <a:t> ligands</a:t>
            </a:r>
          </a:p>
          <a:p>
            <a:pPr lvl="1"/>
            <a:r>
              <a:rPr lang="en-GB" dirty="0"/>
              <a:t>Define </a:t>
            </a:r>
            <a:r>
              <a:rPr lang="en-GB" dirty="0" err="1"/>
              <a:t>center</a:t>
            </a:r>
            <a:r>
              <a:rPr lang="en-GB" dirty="0"/>
              <a:t> atom (CA) and geometry</a:t>
            </a:r>
          </a:p>
          <a:p>
            <a:pPr lvl="1"/>
            <a:r>
              <a:rPr lang="en-GB" dirty="0"/>
              <a:t>Create </a:t>
            </a:r>
            <a:r>
              <a:rPr lang="en-GB" dirty="0" err="1"/>
              <a:t>stereomers</a:t>
            </a:r>
            <a:r>
              <a:rPr lang="en-GB" dirty="0"/>
              <a:t> and conformers</a:t>
            </a:r>
          </a:p>
        </p:txBody>
      </p:sp>
      <p:pic>
        <p:nvPicPr>
          <p:cNvPr id="5" name="Picture 4">
            <a:extLst>
              <a:ext uri="{FF2B5EF4-FFF2-40B4-BE49-F238E27FC236}">
                <a16:creationId xmlns:a16="http://schemas.microsoft.com/office/drawing/2014/main" id="{9A1BBE5B-57AD-43CD-C106-7886168A87C8}"/>
              </a:ext>
            </a:extLst>
          </p:cNvPr>
          <p:cNvPicPr>
            <a:picLocks noChangeAspect="1"/>
          </p:cNvPicPr>
          <p:nvPr/>
        </p:nvPicPr>
        <p:blipFill>
          <a:blip r:embed="rId3"/>
          <a:stretch>
            <a:fillRect/>
          </a:stretch>
        </p:blipFill>
        <p:spPr>
          <a:xfrm>
            <a:off x="8601932" y="844420"/>
            <a:ext cx="3590068" cy="5169159"/>
          </a:xfrm>
          <a:prstGeom prst="rect">
            <a:avLst/>
          </a:prstGeom>
        </p:spPr>
      </p:pic>
      <p:pic>
        <p:nvPicPr>
          <p:cNvPr id="8" name="Picture 7">
            <a:extLst>
              <a:ext uri="{FF2B5EF4-FFF2-40B4-BE49-F238E27FC236}">
                <a16:creationId xmlns:a16="http://schemas.microsoft.com/office/drawing/2014/main" id="{5B1A4AD2-3CAA-CB2C-5374-69136C30EA45}"/>
              </a:ext>
            </a:extLst>
          </p:cNvPr>
          <p:cNvPicPr>
            <a:picLocks noChangeAspect="1"/>
          </p:cNvPicPr>
          <p:nvPr/>
        </p:nvPicPr>
        <p:blipFill>
          <a:blip r:embed="rId4"/>
          <a:stretch>
            <a:fillRect/>
          </a:stretch>
        </p:blipFill>
        <p:spPr>
          <a:xfrm>
            <a:off x="5685300" y="3428999"/>
            <a:ext cx="3446901" cy="3343808"/>
          </a:xfrm>
          <a:prstGeom prst="rect">
            <a:avLst/>
          </a:prstGeom>
        </p:spPr>
      </p:pic>
    </p:spTree>
    <p:extLst>
      <p:ext uri="{BB962C8B-B14F-4D97-AF65-F5344CB8AC3E}">
        <p14:creationId xmlns:p14="http://schemas.microsoft.com/office/powerpoint/2010/main" val="1847901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ChemSpaX</a:t>
            </a:r>
            <a:endParaRPr lang="en-GB" dirty="0"/>
          </a:p>
        </p:txBody>
      </p:sp>
      <p:sp>
        <p:nvSpPr>
          <p:cNvPr id="4" name="Slide Number Placeholder 3"/>
          <p:cNvSpPr>
            <a:spLocks noGrp="1"/>
          </p:cNvSpPr>
          <p:nvPr>
            <p:ph type="sldNum" sz="quarter" idx="12"/>
          </p:nvPr>
        </p:nvSpPr>
        <p:spPr/>
        <p:txBody>
          <a:bodyPr/>
          <a:lstStyle/>
          <a:p>
            <a:fld id="{699835BB-1066-4949-B131-03ACD54D854F}" type="slidenum">
              <a:rPr lang="en-US" smtClean="0"/>
              <a:t>29</a:t>
            </a:fld>
            <a:endParaRPr lang="en-US"/>
          </a:p>
        </p:txBody>
      </p:sp>
      <p:sp>
        <p:nvSpPr>
          <p:cNvPr id="6" name="Content Placeholder 5"/>
          <p:cNvSpPr>
            <a:spLocks noGrp="1"/>
          </p:cNvSpPr>
          <p:nvPr>
            <p:ph idx="1"/>
          </p:nvPr>
        </p:nvSpPr>
        <p:spPr>
          <a:xfrm>
            <a:off x="829732" y="993775"/>
            <a:ext cx="10414671" cy="4351338"/>
          </a:xfrm>
        </p:spPr>
        <p:txBody>
          <a:bodyPr/>
          <a:lstStyle/>
          <a:p>
            <a:r>
              <a:rPr lang="en-GB" dirty="0"/>
              <a:t>Ligand and complex permutations</a:t>
            </a:r>
          </a:p>
          <a:p>
            <a:r>
              <a:rPr lang="en-GB" dirty="0"/>
              <a:t>Uses </a:t>
            </a:r>
            <a:r>
              <a:rPr lang="en-GB" dirty="0" err="1"/>
              <a:t>Openbabel</a:t>
            </a:r>
            <a:r>
              <a:rPr lang="en-GB" dirty="0"/>
              <a:t> for structure handling &amp; conformer searching </a:t>
            </a:r>
          </a:p>
          <a:p>
            <a:r>
              <a:rPr lang="en-GB" dirty="0"/>
              <a:t>Example case: Co-porphyrin</a:t>
            </a:r>
          </a:p>
        </p:txBody>
      </p:sp>
      <p:pic>
        <p:nvPicPr>
          <p:cNvPr id="5" name="Picture 4" descr="A molecule structure with grey and red balls&#10;&#10;Description automatically generated with medium confidence">
            <a:extLst>
              <a:ext uri="{FF2B5EF4-FFF2-40B4-BE49-F238E27FC236}">
                <a16:creationId xmlns:a16="http://schemas.microsoft.com/office/drawing/2014/main" id="{7DACB1C0-AE24-DCBF-F785-FF271A8B9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19098"/>
            <a:ext cx="3758886" cy="3730624"/>
          </a:xfrm>
          <a:prstGeom prst="rect">
            <a:avLst/>
          </a:prstGeom>
        </p:spPr>
      </p:pic>
    </p:spTree>
    <p:extLst>
      <p:ext uri="{BB962C8B-B14F-4D97-AF65-F5344CB8AC3E}">
        <p14:creationId xmlns:p14="http://schemas.microsoft.com/office/powerpoint/2010/main" val="2253726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25CEF-C308-1DFF-2F41-6E7D24DF88E7}"/>
              </a:ext>
            </a:extLst>
          </p:cNvPr>
          <p:cNvSpPr>
            <a:spLocks noGrp="1"/>
          </p:cNvSpPr>
          <p:nvPr>
            <p:ph type="title"/>
          </p:nvPr>
        </p:nvSpPr>
        <p:spPr/>
        <p:txBody>
          <a:bodyPr/>
          <a:lstStyle/>
          <a:p>
            <a:r>
              <a:rPr lang="nl-NL" dirty="0" err="1"/>
              <a:t>Example</a:t>
            </a:r>
            <a:r>
              <a:rPr lang="nl-NL" dirty="0"/>
              <a:t> of metal-ligand complex</a:t>
            </a:r>
          </a:p>
        </p:txBody>
      </p:sp>
      <p:sp>
        <p:nvSpPr>
          <p:cNvPr id="3" name="Tijdelijke aanduiding voor inhoud 2">
            <a:extLst>
              <a:ext uri="{FF2B5EF4-FFF2-40B4-BE49-F238E27FC236}">
                <a16:creationId xmlns:a16="http://schemas.microsoft.com/office/drawing/2014/main" id="{1B3397DF-8C22-E42A-CCE9-FE32A995921C}"/>
              </a:ext>
            </a:extLst>
          </p:cNvPr>
          <p:cNvSpPr>
            <a:spLocks noGrp="1"/>
          </p:cNvSpPr>
          <p:nvPr>
            <p:ph idx="1"/>
          </p:nvPr>
        </p:nvSpPr>
        <p:spPr/>
        <p:txBody>
          <a:bodyPr/>
          <a:lstStyle/>
          <a:p>
            <a:r>
              <a:rPr lang="nl-NL" dirty="0" err="1"/>
              <a:t>Octahedral</a:t>
            </a:r>
            <a:endParaRPr lang="nl-NL" dirty="0"/>
          </a:p>
          <a:p>
            <a:r>
              <a:rPr lang="nl-NL" dirty="0">
                <a:solidFill>
                  <a:srgbClr val="E52722"/>
                </a:solidFill>
              </a:rPr>
              <a:t>Metal center</a:t>
            </a:r>
          </a:p>
          <a:p>
            <a:r>
              <a:rPr lang="nl-NL" dirty="0" err="1">
                <a:solidFill>
                  <a:srgbClr val="DD8D0F"/>
                </a:solidFill>
              </a:rPr>
              <a:t>Bidentate</a:t>
            </a:r>
            <a:r>
              <a:rPr lang="nl-NL" dirty="0">
                <a:solidFill>
                  <a:srgbClr val="DD8D0F"/>
                </a:solidFill>
              </a:rPr>
              <a:t> ligand</a:t>
            </a:r>
          </a:p>
          <a:p>
            <a:r>
              <a:rPr lang="nl-NL" dirty="0" err="1">
                <a:solidFill>
                  <a:srgbClr val="2A4091"/>
                </a:solidFill>
              </a:rPr>
              <a:t>Auxiliary</a:t>
            </a:r>
            <a:r>
              <a:rPr lang="nl-NL" dirty="0">
                <a:solidFill>
                  <a:srgbClr val="2A4091"/>
                </a:solidFill>
              </a:rPr>
              <a:t> ligand</a:t>
            </a:r>
          </a:p>
          <a:p>
            <a:r>
              <a:rPr lang="nl-NL" dirty="0" err="1">
                <a:solidFill>
                  <a:srgbClr val="05642E"/>
                </a:solidFill>
              </a:rPr>
              <a:t>Substrate</a:t>
            </a:r>
            <a:endParaRPr lang="nl-NL" dirty="0">
              <a:solidFill>
                <a:srgbClr val="05642E"/>
              </a:solidFill>
            </a:endParaRPr>
          </a:p>
        </p:txBody>
      </p:sp>
      <p:sp>
        <p:nvSpPr>
          <p:cNvPr id="4" name="Tijdelijke aanduiding voor dianummer 3">
            <a:extLst>
              <a:ext uri="{FF2B5EF4-FFF2-40B4-BE49-F238E27FC236}">
                <a16:creationId xmlns:a16="http://schemas.microsoft.com/office/drawing/2014/main" id="{1B47132C-E575-9F8E-C83F-1EB81C6FD0D5}"/>
              </a:ext>
            </a:extLst>
          </p:cNvPr>
          <p:cNvSpPr>
            <a:spLocks noGrp="1"/>
          </p:cNvSpPr>
          <p:nvPr>
            <p:ph type="sldNum" sz="quarter" idx="12"/>
          </p:nvPr>
        </p:nvSpPr>
        <p:spPr/>
        <p:txBody>
          <a:bodyPr/>
          <a:lstStyle/>
          <a:p>
            <a:fld id="{699835BB-1066-4949-B131-03ACD54D854F}" type="slidenum">
              <a:rPr lang="en-US" smtClean="0"/>
              <a:t>3</a:t>
            </a:fld>
            <a:endParaRPr lang="en-US"/>
          </a:p>
        </p:txBody>
      </p:sp>
      <p:pic>
        <p:nvPicPr>
          <p:cNvPr id="6" name="Graphic 5">
            <a:extLst>
              <a:ext uri="{FF2B5EF4-FFF2-40B4-BE49-F238E27FC236}">
                <a16:creationId xmlns:a16="http://schemas.microsoft.com/office/drawing/2014/main" id="{F5053140-FF7C-B49E-1D12-E9F43DB8F6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8941" y="993775"/>
            <a:ext cx="3632601" cy="2802292"/>
          </a:xfrm>
          <a:prstGeom prst="rect">
            <a:avLst/>
          </a:prstGeom>
        </p:spPr>
      </p:pic>
    </p:spTree>
    <p:extLst>
      <p:ext uri="{BB962C8B-B14F-4D97-AF65-F5344CB8AC3E}">
        <p14:creationId xmlns:p14="http://schemas.microsoft.com/office/powerpoint/2010/main" val="2856926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ChemSpaX</a:t>
            </a:r>
            <a:endParaRPr lang="en-GB" dirty="0"/>
          </a:p>
        </p:txBody>
      </p:sp>
      <p:sp>
        <p:nvSpPr>
          <p:cNvPr id="4" name="Slide Number Placeholder 3"/>
          <p:cNvSpPr>
            <a:spLocks noGrp="1"/>
          </p:cNvSpPr>
          <p:nvPr>
            <p:ph type="sldNum" sz="quarter" idx="12"/>
          </p:nvPr>
        </p:nvSpPr>
        <p:spPr/>
        <p:txBody>
          <a:bodyPr/>
          <a:lstStyle/>
          <a:p>
            <a:fld id="{699835BB-1066-4949-B131-03ACD54D854F}" type="slidenum">
              <a:rPr lang="en-US" smtClean="0"/>
              <a:t>30</a:t>
            </a:fld>
            <a:endParaRPr lang="en-US"/>
          </a:p>
        </p:txBody>
      </p:sp>
      <p:sp>
        <p:nvSpPr>
          <p:cNvPr id="6" name="Content Placeholder 5"/>
          <p:cNvSpPr>
            <a:spLocks noGrp="1"/>
          </p:cNvSpPr>
          <p:nvPr>
            <p:ph idx="1"/>
          </p:nvPr>
        </p:nvSpPr>
        <p:spPr>
          <a:xfrm>
            <a:off x="829733" y="993775"/>
            <a:ext cx="10260762" cy="4351338"/>
          </a:xfrm>
        </p:spPr>
        <p:txBody>
          <a:bodyPr/>
          <a:lstStyle/>
          <a:p>
            <a:r>
              <a:rPr lang="en-GB" dirty="0"/>
              <a:t>Code example</a:t>
            </a:r>
          </a:p>
          <a:p>
            <a:pPr lvl="1"/>
            <a:r>
              <a:rPr lang="en-GB" dirty="0"/>
              <a:t>Define functionalization sites on the skeleton</a:t>
            </a:r>
          </a:p>
          <a:p>
            <a:pPr lvl="1"/>
            <a:r>
              <a:rPr lang="en-GB" dirty="0"/>
              <a:t>Define used substituents </a:t>
            </a:r>
          </a:p>
          <a:p>
            <a:pPr lvl="1"/>
            <a:r>
              <a:rPr lang="en-GB" dirty="0"/>
              <a:t>Define location of skeletons that will be functionalized</a:t>
            </a:r>
          </a:p>
          <a:p>
            <a:pPr lvl="1"/>
            <a:endParaRPr lang="en-GB" dirty="0"/>
          </a:p>
        </p:txBody>
      </p:sp>
    </p:spTree>
    <p:extLst>
      <p:ext uri="{BB962C8B-B14F-4D97-AF65-F5344CB8AC3E}">
        <p14:creationId xmlns:p14="http://schemas.microsoft.com/office/powerpoint/2010/main" val="2490307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AF07-B7DC-B40F-729B-3D88BAA2EA3A}"/>
              </a:ext>
            </a:extLst>
          </p:cNvPr>
          <p:cNvSpPr>
            <a:spLocks noGrp="1"/>
          </p:cNvSpPr>
          <p:nvPr>
            <p:ph type="title"/>
          </p:nvPr>
        </p:nvSpPr>
        <p:spPr/>
        <p:txBody>
          <a:bodyPr/>
          <a:lstStyle/>
          <a:p>
            <a:r>
              <a:rPr lang="en-GB" dirty="0" err="1"/>
              <a:t>OBeLiX</a:t>
            </a:r>
            <a:r>
              <a:rPr lang="en-GB" dirty="0"/>
              <a:t> flowchart</a:t>
            </a:r>
            <a:endParaRPr lang="nl-NL" dirty="0"/>
          </a:p>
        </p:txBody>
      </p:sp>
      <p:sp>
        <p:nvSpPr>
          <p:cNvPr id="4" name="Slide Number Placeholder 3">
            <a:extLst>
              <a:ext uri="{FF2B5EF4-FFF2-40B4-BE49-F238E27FC236}">
                <a16:creationId xmlns:a16="http://schemas.microsoft.com/office/drawing/2014/main" id="{48CBAD94-CC68-5F5E-7C46-C52312048AE4}"/>
              </a:ext>
            </a:extLst>
          </p:cNvPr>
          <p:cNvSpPr>
            <a:spLocks noGrp="1"/>
          </p:cNvSpPr>
          <p:nvPr>
            <p:ph type="sldNum" sz="quarter" idx="12"/>
          </p:nvPr>
        </p:nvSpPr>
        <p:spPr/>
        <p:txBody>
          <a:bodyPr/>
          <a:lstStyle/>
          <a:p>
            <a:fld id="{699835BB-1066-4949-B131-03ACD54D854F}" type="slidenum">
              <a:rPr lang="en-US" smtClean="0"/>
              <a:t>31</a:t>
            </a:fld>
            <a:endParaRPr lang="en-US"/>
          </a:p>
        </p:txBody>
      </p:sp>
      <p:pic>
        <p:nvPicPr>
          <p:cNvPr id="5" name="Picture 4">
            <a:extLst>
              <a:ext uri="{FF2B5EF4-FFF2-40B4-BE49-F238E27FC236}">
                <a16:creationId xmlns:a16="http://schemas.microsoft.com/office/drawing/2014/main" id="{FFC51A49-0A7A-1209-1F00-AD62B3A01854}"/>
              </a:ext>
            </a:extLst>
          </p:cNvPr>
          <p:cNvPicPr>
            <a:picLocks/>
          </p:cNvPicPr>
          <p:nvPr/>
        </p:nvPicPr>
        <p:blipFill>
          <a:blip r:embed="rId3"/>
          <a:stretch>
            <a:fillRect/>
          </a:stretch>
        </p:blipFill>
        <p:spPr>
          <a:xfrm>
            <a:off x="63972" y="657109"/>
            <a:ext cx="12064055" cy="6088924"/>
          </a:xfrm>
          <a:prstGeom prst="rect">
            <a:avLst/>
          </a:prstGeom>
        </p:spPr>
      </p:pic>
      <p:pic>
        <p:nvPicPr>
          <p:cNvPr id="13" name="Content Placeholder 12" descr="A person pointing at papers on a wall&#10;&#10;Description automatically generated">
            <a:extLst>
              <a:ext uri="{FF2B5EF4-FFF2-40B4-BE49-F238E27FC236}">
                <a16:creationId xmlns:a16="http://schemas.microsoft.com/office/drawing/2014/main" id="{6CDCF49E-BED6-97CE-9A69-D3CC430630C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41939" y="1849553"/>
            <a:ext cx="5801784" cy="4351338"/>
          </a:xfrm>
        </p:spPr>
      </p:pic>
      <p:sp>
        <p:nvSpPr>
          <p:cNvPr id="15" name="Rectangle 14">
            <a:extLst>
              <a:ext uri="{FF2B5EF4-FFF2-40B4-BE49-F238E27FC236}">
                <a16:creationId xmlns:a16="http://schemas.microsoft.com/office/drawing/2014/main" id="{8F6B9554-A62D-5CE6-A0A8-EC408C0BAFA9}"/>
              </a:ext>
            </a:extLst>
          </p:cNvPr>
          <p:cNvSpPr/>
          <p:nvPr/>
        </p:nvSpPr>
        <p:spPr>
          <a:xfrm>
            <a:off x="0" y="2181885"/>
            <a:ext cx="1638677" cy="306007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pic>
        <p:nvPicPr>
          <p:cNvPr id="3" name="Picture 2">
            <a:extLst>
              <a:ext uri="{FF2B5EF4-FFF2-40B4-BE49-F238E27FC236}">
                <a16:creationId xmlns:a16="http://schemas.microsoft.com/office/drawing/2014/main" id="{4162D9AC-D643-AD99-5871-6C28BEF6A6BA}"/>
              </a:ext>
            </a:extLst>
          </p:cNvPr>
          <p:cNvPicPr>
            <a:picLocks/>
          </p:cNvPicPr>
          <p:nvPr/>
        </p:nvPicPr>
        <p:blipFill>
          <a:blip r:embed="rId3"/>
          <a:srcRect t="24175" r="89636" b="47574"/>
          <a:stretch/>
        </p:blipFill>
        <p:spPr>
          <a:xfrm>
            <a:off x="-556806" y="2057811"/>
            <a:ext cx="2389517" cy="3287519"/>
          </a:xfrm>
          <a:prstGeom prst="rect">
            <a:avLst/>
          </a:prstGeom>
        </p:spPr>
      </p:pic>
    </p:spTree>
    <p:extLst>
      <p:ext uri="{BB962C8B-B14F-4D97-AF65-F5344CB8AC3E}">
        <p14:creationId xmlns:p14="http://schemas.microsoft.com/office/powerpoint/2010/main" val="397206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F8FE-B9D4-DF79-0B8A-51390C8B2252}"/>
              </a:ext>
            </a:extLst>
          </p:cNvPr>
          <p:cNvSpPr>
            <a:spLocks noGrp="1"/>
          </p:cNvSpPr>
          <p:nvPr>
            <p:ph type="title"/>
          </p:nvPr>
        </p:nvSpPr>
        <p:spPr/>
        <p:txBody>
          <a:bodyPr/>
          <a:lstStyle/>
          <a:p>
            <a:r>
              <a:rPr lang="nl-NL" dirty="0" err="1"/>
              <a:t>OBeLiX</a:t>
            </a:r>
            <a:r>
              <a:rPr lang="nl-NL" dirty="0"/>
              <a:t> - </a:t>
            </a:r>
            <a:r>
              <a:rPr lang="nl-NL" dirty="0" err="1"/>
              <a:t>automated</a:t>
            </a:r>
            <a:r>
              <a:rPr lang="nl-NL" dirty="0"/>
              <a:t> </a:t>
            </a:r>
            <a:r>
              <a:rPr lang="nl-NL" dirty="0" err="1"/>
              <a:t>structure</a:t>
            </a:r>
            <a:r>
              <a:rPr lang="nl-NL" dirty="0"/>
              <a:t> </a:t>
            </a:r>
            <a:r>
              <a:rPr lang="nl-NL" dirty="0" err="1"/>
              <a:t>generation</a:t>
            </a:r>
            <a:endParaRPr lang="nl-NL" dirty="0"/>
          </a:p>
        </p:txBody>
      </p:sp>
      <p:sp>
        <p:nvSpPr>
          <p:cNvPr id="3" name="Content Placeholder 2">
            <a:extLst>
              <a:ext uri="{FF2B5EF4-FFF2-40B4-BE49-F238E27FC236}">
                <a16:creationId xmlns:a16="http://schemas.microsoft.com/office/drawing/2014/main" id="{32C66F7E-2E1C-0B21-791D-C54D575DED8B}"/>
              </a:ext>
            </a:extLst>
          </p:cNvPr>
          <p:cNvSpPr>
            <a:spLocks noGrp="1"/>
          </p:cNvSpPr>
          <p:nvPr>
            <p:ph idx="1"/>
          </p:nvPr>
        </p:nvSpPr>
        <p:spPr/>
        <p:txBody>
          <a:bodyPr/>
          <a:lstStyle/>
          <a:p>
            <a:endParaRPr lang="nl-NL"/>
          </a:p>
        </p:txBody>
      </p:sp>
      <p:sp>
        <p:nvSpPr>
          <p:cNvPr id="4" name="Slide Number Placeholder 3">
            <a:extLst>
              <a:ext uri="{FF2B5EF4-FFF2-40B4-BE49-F238E27FC236}">
                <a16:creationId xmlns:a16="http://schemas.microsoft.com/office/drawing/2014/main" id="{0A901103-CADE-8C59-82CD-411C085EE6C9}"/>
              </a:ext>
            </a:extLst>
          </p:cNvPr>
          <p:cNvSpPr>
            <a:spLocks noGrp="1"/>
          </p:cNvSpPr>
          <p:nvPr>
            <p:ph type="sldNum" sz="quarter" idx="12"/>
          </p:nvPr>
        </p:nvSpPr>
        <p:spPr/>
        <p:txBody>
          <a:bodyPr/>
          <a:lstStyle/>
          <a:p>
            <a:fld id="{699835BB-1066-4949-B131-03ACD54D854F}" type="slidenum">
              <a:rPr lang="en-US" smtClean="0"/>
              <a:t>32</a:t>
            </a:fld>
            <a:endParaRPr lang="en-US"/>
          </a:p>
        </p:txBody>
      </p:sp>
      <p:pic>
        <p:nvPicPr>
          <p:cNvPr id="5" name="Picture 4">
            <a:extLst>
              <a:ext uri="{FF2B5EF4-FFF2-40B4-BE49-F238E27FC236}">
                <a16:creationId xmlns:a16="http://schemas.microsoft.com/office/drawing/2014/main" id="{FD5EFC84-07FE-F72A-07C1-0C9832BF1A6D}"/>
              </a:ext>
            </a:extLst>
          </p:cNvPr>
          <p:cNvPicPr>
            <a:picLocks/>
          </p:cNvPicPr>
          <p:nvPr/>
        </p:nvPicPr>
        <p:blipFill>
          <a:blip r:embed="rId2"/>
          <a:srcRect l="-1" t="1" r="-530" b="77545"/>
          <a:stretch/>
        </p:blipFill>
        <p:spPr>
          <a:xfrm>
            <a:off x="63972" y="657109"/>
            <a:ext cx="16399212" cy="1848699"/>
          </a:xfrm>
          <a:prstGeom prst="rect">
            <a:avLst/>
          </a:prstGeom>
        </p:spPr>
      </p:pic>
      <p:sp>
        <p:nvSpPr>
          <p:cNvPr id="7" name="Rectangle 6">
            <a:extLst>
              <a:ext uri="{FF2B5EF4-FFF2-40B4-BE49-F238E27FC236}">
                <a16:creationId xmlns:a16="http://schemas.microsoft.com/office/drawing/2014/main" id="{D47705B2-5C6E-E32D-6154-6C55A7EA1066}"/>
              </a:ext>
            </a:extLst>
          </p:cNvPr>
          <p:cNvSpPr/>
          <p:nvPr/>
        </p:nvSpPr>
        <p:spPr>
          <a:xfrm>
            <a:off x="18661" y="2601762"/>
            <a:ext cx="1638677" cy="306007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pic>
        <p:nvPicPr>
          <p:cNvPr id="6" name="Picture 5">
            <a:extLst>
              <a:ext uri="{FF2B5EF4-FFF2-40B4-BE49-F238E27FC236}">
                <a16:creationId xmlns:a16="http://schemas.microsoft.com/office/drawing/2014/main" id="{245811D9-9D02-F457-7A5C-EF5BABAAF8C4}"/>
              </a:ext>
            </a:extLst>
          </p:cNvPr>
          <p:cNvPicPr>
            <a:picLocks/>
          </p:cNvPicPr>
          <p:nvPr/>
        </p:nvPicPr>
        <p:blipFill>
          <a:blip r:embed="rId2"/>
          <a:srcRect t="24175" r="89636" b="47574"/>
          <a:stretch/>
        </p:blipFill>
        <p:spPr>
          <a:xfrm>
            <a:off x="-348092" y="2488037"/>
            <a:ext cx="2389517" cy="3287519"/>
          </a:xfrm>
          <a:prstGeom prst="rect">
            <a:avLst/>
          </a:prstGeom>
        </p:spPr>
      </p:pic>
    </p:spTree>
    <p:extLst>
      <p:ext uri="{BB962C8B-B14F-4D97-AF65-F5344CB8AC3E}">
        <p14:creationId xmlns:p14="http://schemas.microsoft.com/office/powerpoint/2010/main" val="3716364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25F1-1DAF-AAE4-7573-D4C2DAABAA65}"/>
              </a:ext>
            </a:extLst>
          </p:cNvPr>
          <p:cNvSpPr>
            <a:spLocks noGrp="1"/>
          </p:cNvSpPr>
          <p:nvPr>
            <p:ph type="title"/>
          </p:nvPr>
        </p:nvSpPr>
        <p:spPr/>
        <p:txBody>
          <a:bodyPr/>
          <a:lstStyle/>
          <a:p>
            <a:r>
              <a:rPr lang="en-GB" dirty="0" err="1"/>
              <a:t>OBeLiX</a:t>
            </a:r>
            <a:r>
              <a:rPr lang="en-GB" dirty="0"/>
              <a:t> - Descriptor calculation</a:t>
            </a:r>
            <a:endParaRPr lang="nl-NL" dirty="0"/>
          </a:p>
        </p:txBody>
      </p:sp>
      <p:sp>
        <p:nvSpPr>
          <p:cNvPr id="3" name="Content Placeholder 2">
            <a:extLst>
              <a:ext uri="{FF2B5EF4-FFF2-40B4-BE49-F238E27FC236}">
                <a16:creationId xmlns:a16="http://schemas.microsoft.com/office/drawing/2014/main" id="{57031815-35F2-7374-4629-7EB9C631C2F6}"/>
              </a:ext>
            </a:extLst>
          </p:cNvPr>
          <p:cNvSpPr>
            <a:spLocks noGrp="1"/>
          </p:cNvSpPr>
          <p:nvPr>
            <p:ph idx="1"/>
          </p:nvPr>
        </p:nvSpPr>
        <p:spPr/>
        <p:txBody>
          <a:bodyPr/>
          <a:lstStyle/>
          <a:p>
            <a:endParaRPr lang="nl-NL"/>
          </a:p>
        </p:txBody>
      </p:sp>
      <p:sp>
        <p:nvSpPr>
          <p:cNvPr id="4" name="Slide Number Placeholder 3">
            <a:extLst>
              <a:ext uri="{FF2B5EF4-FFF2-40B4-BE49-F238E27FC236}">
                <a16:creationId xmlns:a16="http://schemas.microsoft.com/office/drawing/2014/main" id="{2F286B38-4B05-F84E-C157-56F71C0FA035}"/>
              </a:ext>
            </a:extLst>
          </p:cNvPr>
          <p:cNvSpPr>
            <a:spLocks noGrp="1"/>
          </p:cNvSpPr>
          <p:nvPr>
            <p:ph type="sldNum" sz="quarter" idx="12"/>
          </p:nvPr>
        </p:nvSpPr>
        <p:spPr/>
        <p:txBody>
          <a:bodyPr/>
          <a:lstStyle/>
          <a:p>
            <a:fld id="{699835BB-1066-4949-B131-03ACD54D854F}" type="slidenum">
              <a:rPr lang="en-US" smtClean="0"/>
              <a:t>33</a:t>
            </a:fld>
            <a:endParaRPr lang="en-US"/>
          </a:p>
        </p:txBody>
      </p:sp>
      <p:pic>
        <p:nvPicPr>
          <p:cNvPr id="6" name="Picture 5">
            <a:extLst>
              <a:ext uri="{FF2B5EF4-FFF2-40B4-BE49-F238E27FC236}">
                <a16:creationId xmlns:a16="http://schemas.microsoft.com/office/drawing/2014/main" id="{899B2341-3FE5-0BA4-73B0-16CB681B4282}"/>
              </a:ext>
            </a:extLst>
          </p:cNvPr>
          <p:cNvPicPr>
            <a:picLocks/>
          </p:cNvPicPr>
          <p:nvPr/>
        </p:nvPicPr>
        <p:blipFill>
          <a:blip r:embed="rId2"/>
          <a:srcRect l="61832" r="1" b="36215"/>
          <a:stretch/>
        </p:blipFill>
        <p:spPr>
          <a:xfrm>
            <a:off x="2860896" y="84381"/>
            <a:ext cx="7315200" cy="6170126"/>
          </a:xfrm>
          <a:prstGeom prst="rect">
            <a:avLst/>
          </a:prstGeom>
        </p:spPr>
      </p:pic>
      <p:pic>
        <p:nvPicPr>
          <p:cNvPr id="7" name="Picture 6">
            <a:extLst>
              <a:ext uri="{FF2B5EF4-FFF2-40B4-BE49-F238E27FC236}">
                <a16:creationId xmlns:a16="http://schemas.microsoft.com/office/drawing/2014/main" id="{635C594F-5BB5-9F48-514B-C5CEA3C9DB14}"/>
              </a:ext>
            </a:extLst>
          </p:cNvPr>
          <p:cNvPicPr>
            <a:picLocks/>
          </p:cNvPicPr>
          <p:nvPr/>
        </p:nvPicPr>
        <p:blipFill>
          <a:blip r:embed="rId2"/>
          <a:srcRect t="24175" r="89636" b="47574"/>
          <a:stretch/>
        </p:blipFill>
        <p:spPr>
          <a:xfrm>
            <a:off x="-348092" y="2488037"/>
            <a:ext cx="2389517" cy="3287519"/>
          </a:xfrm>
          <a:prstGeom prst="rect">
            <a:avLst/>
          </a:prstGeom>
        </p:spPr>
      </p:pic>
    </p:spTree>
    <p:extLst>
      <p:ext uri="{BB962C8B-B14F-4D97-AF65-F5344CB8AC3E}">
        <p14:creationId xmlns:p14="http://schemas.microsoft.com/office/powerpoint/2010/main" val="2409353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25F1-1DAF-AAE4-7573-D4C2DAABAA65}"/>
              </a:ext>
            </a:extLst>
          </p:cNvPr>
          <p:cNvSpPr>
            <a:spLocks noGrp="1"/>
          </p:cNvSpPr>
          <p:nvPr>
            <p:ph type="title"/>
          </p:nvPr>
        </p:nvSpPr>
        <p:spPr/>
        <p:txBody>
          <a:bodyPr/>
          <a:lstStyle/>
          <a:p>
            <a:r>
              <a:rPr lang="en-GB" dirty="0" err="1"/>
              <a:t>OBeLiX</a:t>
            </a:r>
            <a:r>
              <a:rPr lang="en-GB" dirty="0"/>
              <a:t> - Descriptor calculation</a:t>
            </a:r>
            <a:endParaRPr lang="nl-NL" dirty="0"/>
          </a:p>
        </p:txBody>
      </p:sp>
      <p:sp>
        <p:nvSpPr>
          <p:cNvPr id="3" name="Content Placeholder 2">
            <a:extLst>
              <a:ext uri="{FF2B5EF4-FFF2-40B4-BE49-F238E27FC236}">
                <a16:creationId xmlns:a16="http://schemas.microsoft.com/office/drawing/2014/main" id="{57031815-35F2-7374-4629-7EB9C631C2F6}"/>
              </a:ext>
            </a:extLst>
          </p:cNvPr>
          <p:cNvSpPr>
            <a:spLocks noGrp="1"/>
          </p:cNvSpPr>
          <p:nvPr>
            <p:ph idx="1"/>
          </p:nvPr>
        </p:nvSpPr>
        <p:spPr/>
        <p:txBody>
          <a:bodyPr/>
          <a:lstStyle/>
          <a:p>
            <a:endParaRPr lang="nl-NL"/>
          </a:p>
        </p:txBody>
      </p:sp>
      <p:sp>
        <p:nvSpPr>
          <p:cNvPr id="4" name="Slide Number Placeholder 3">
            <a:extLst>
              <a:ext uri="{FF2B5EF4-FFF2-40B4-BE49-F238E27FC236}">
                <a16:creationId xmlns:a16="http://schemas.microsoft.com/office/drawing/2014/main" id="{2F286B38-4B05-F84E-C157-56F71C0FA035}"/>
              </a:ext>
            </a:extLst>
          </p:cNvPr>
          <p:cNvSpPr>
            <a:spLocks noGrp="1"/>
          </p:cNvSpPr>
          <p:nvPr>
            <p:ph type="sldNum" sz="quarter" idx="12"/>
          </p:nvPr>
        </p:nvSpPr>
        <p:spPr/>
        <p:txBody>
          <a:bodyPr/>
          <a:lstStyle/>
          <a:p>
            <a:fld id="{699835BB-1066-4949-B131-03ACD54D854F}" type="slidenum">
              <a:rPr lang="en-US" smtClean="0"/>
              <a:t>34</a:t>
            </a:fld>
            <a:endParaRPr lang="en-US"/>
          </a:p>
        </p:txBody>
      </p:sp>
      <p:pic>
        <p:nvPicPr>
          <p:cNvPr id="5" name="Picture 4">
            <a:extLst>
              <a:ext uri="{FF2B5EF4-FFF2-40B4-BE49-F238E27FC236}">
                <a16:creationId xmlns:a16="http://schemas.microsoft.com/office/drawing/2014/main" id="{F3137BCC-F253-76E3-A39B-99A491E7E0B9}"/>
              </a:ext>
            </a:extLst>
          </p:cNvPr>
          <p:cNvPicPr>
            <a:picLocks/>
          </p:cNvPicPr>
          <p:nvPr/>
        </p:nvPicPr>
        <p:blipFill>
          <a:blip r:embed="rId2"/>
          <a:srcRect t="51304" r="39744"/>
          <a:stretch/>
        </p:blipFill>
        <p:spPr>
          <a:xfrm>
            <a:off x="-799116" y="985680"/>
            <a:ext cx="12991116" cy="5298772"/>
          </a:xfrm>
          <a:prstGeom prst="rect">
            <a:avLst/>
          </a:prstGeom>
        </p:spPr>
      </p:pic>
      <p:pic>
        <p:nvPicPr>
          <p:cNvPr id="6" name="Picture 5">
            <a:extLst>
              <a:ext uri="{FF2B5EF4-FFF2-40B4-BE49-F238E27FC236}">
                <a16:creationId xmlns:a16="http://schemas.microsoft.com/office/drawing/2014/main" id="{90C16BA6-CABF-8599-2EA0-8D55CE36BBBF}"/>
              </a:ext>
            </a:extLst>
          </p:cNvPr>
          <p:cNvPicPr>
            <a:picLocks/>
          </p:cNvPicPr>
          <p:nvPr/>
        </p:nvPicPr>
        <p:blipFill>
          <a:blip r:embed="rId2"/>
          <a:srcRect t="24175" r="89636" b="47574"/>
          <a:stretch/>
        </p:blipFill>
        <p:spPr>
          <a:xfrm>
            <a:off x="-683071" y="764635"/>
            <a:ext cx="2389517" cy="3287519"/>
          </a:xfrm>
          <a:prstGeom prst="rect">
            <a:avLst/>
          </a:prstGeom>
        </p:spPr>
      </p:pic>
    </p:spTree>
    <p:extLst>
      <p:ext uri="{BB962C8B-B14F-4D97-AF65-F5344CB8AC3E}">
        <p14:creationId xmlns:p14="http://schemas.microsoft.com/office/powerpoint/2010/main" val="2904658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25F1-1DAF-AAE4-7573-D4C2DAABAA65}"/>
              </a:ext>
            </a:extLst>
          </p:cNvPr>
          <p:cNvSpPr>
            <a:spLocks noGrp="1"/>
          </p:cNvSpPr>
          <p:nvPr>
            <p:ph type="title"/>
          </p:nvPr>
        </p:nvSpPr>
        <p:spPr/>
        <p:txBody>
          <a:bodyPr/>
          <a:lstStyle/>
          <a:p>
            <a:r>
              <a:rPr lang="en-GB" dirty="0" err="1"/>
              <a:t>OBeLiX</a:t>
            </a:r>
            <a:r>
              <a:rPr lang="en-GB" dirty="0"/>
              <a:t> - Descriptor calculation</a:t>
            </a:r>
            <a:endParaRPr lang="nl-NL" dirty="0"/>
          </a:p>
        </p:txBody>
      </p:sp>
      <p:pic>
        <p:nvPicPr>
          <p:cNvPr id="7" name="Content Placeholder 6" descr="A screenshot of a video game&#10;&#10;Description automatically generated">
            <a:extLst>
              <a:ext uri="{FF2B5EF4-FFF2-40B4-BE49-F238E27FC236}">
                <a16:creationId xmlns:a16="http://schemas.microsoft.com/office/drawing/2014/main" id="{BD238893-623E-4E99-A3D2-F0FFDCAF26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7147" b="36154"/>
          <a:stretch/>
        </p:blipFill>
        <p:spPr>
          <a:xfrm>
            <a:off x="1538071" y="571503"/>
            <a:ext cx="9115858" cy="6019101"/>
          </a:xfrm>
        </p:spPr>
      </p:pic>
      <p:sp>
        <p:nvSpPr>
          <p:cNvPr id="4" name="Slide Number Placeholder 3">
            <a:extLst>
              <a:ext uri="{FF2B5EF4-FFF2-40B4-BE49-F238E27FC236}">
                <a16:creationId xmlns:a16="http://schemas.microsoft.com/office/drawing/2014/main" id="{2F286B38-4B05-F84E-C157-56F71C0FA035}"/>
              </a:ext>
            </a:extLst>
          </p:cNvPr>
          <p:cNvSpPr>
            <a:spLocks noGrp="1"/>
          </p:cNvSpPr>
          <p:nvPr>
            <p:ph type="sldNum" sz="quarter" idx="12"/>
          </p:nvPr>
        </p:nvSpPr>
        <p:spPr/>
        <p:txBody>
          <a:bodyPr/>
          <a:lstStyle/>
          <a:p>
            <a:fld id="{699835BB-1066-4949-B131-03ACD54D854F}" type="slidenum">
              <a:rPr lang="en-US" smtClean="0"/>
              <a:t>35</a:t>
            </a:fld>
            <a:endParaRPr lang="en-US"/>
          </a:p>
        </p:txBody>
      </p:sp>
    </p:spTree>
    <p:extLst>
      <p:ext uri="{BB962C8B-B14F-4D97-AF65-F5344CB8AC3E}">
        <p14:creationId xmlns:p14="http://schemas.microsoft.com/office/powerpoint/2010/main" val="1106533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25F1-1DAF-AAE4-7573-D4C2DAABAA65}"/>
              </a:ext>
            </a:extLst>
          </p:cNvPr>
          <p:cNvSpPr>
            <a:spLocks noGrp="1"/>
          </p:cNvSpPr>
          <p:nvPr>
            <p:ph type="title"/>
          </p:nvPr>
        </p:nvSpPr>
        <p:spPr/>
        <p:txBody>
          <a:bodyPr/>
          <a:lstStyle/>
          <a:p>
            <a:r>
              <a:rPr lang="en-GB" dirty="0" err="1"/>
              <a:t>OBeLiX</a:t>
            </a:r>
            <a:r>
              <a:rPr lang="en-GB" dirty="0"/>
              <a:t> - Descriptor calculation</a:t>
            </a:r>
            <a:endParaRPr lang="nl-NL" dirty="0"/>
          </a:p>
        </p:txBody>
      </p:sp>
      <p:sp>
        <p:nvSpPr>
          <p:cNvPr id="3" name="Content Placeholder 2">
            <a:extLst>
              <a:ext uri="{FF2B5EF4-FFF2-40B4-BE49-F238E27FC236}">
                <a16:creationId xmlns:a16="http://schemas.microsoft.com/office/drawing/2014/main" id="{57031815-35F2-7374-4629-7EB9C631C2F6}"/>
              </a:ext>
            </a:extLst>
          </p:cNvPr>
          <p:cNvSpPr>
            <a:spLocks noGrp="1"/>
          </p:cNvSpPr>
          <p:nvPr>
            <p:ph idx="1"/>
          </p:nvPr>
        </p:nvSpPr>
        <p:spPr/>
        <p:txBody>
          <a:bodyPr/>
          <a:lstStyle/>
          <a:p>
            <a:r>
              <a:rPr lang="en-GB" dirty="0"/>
              <a:t>Uses </a:t>
            </a:r>
            <a:r>
              <a:rPr lang="en-GB" dirty="0" err="1"/>
              <a:t>Morfeus</a:t>
            </a:r>
            <a:r>
              <a:rPr lang="en-GB" dirty="0"/>
              <a:t> for </a:t>
            </a:r>
            <a:r>
              <a:rPr lang="en-GB" dirty="0" err="1"/>
              <a:t>xTB</a:t>
            </a:r>
            <a:r>
              <a:rPr lang="en-GB" dirty="0"/>
              <a:t>/steric/geometric descriptors</a:t>
            </a:r>
          </a:p>
          <a:p>
            <a:r>
              <a:rPr lang="en-GB" dirty="0"/>
              <a:t>Uses </a:t>
            </a:r>
            <a:r>
              <a:rPr lang="en-GB" dirty="0" err="1"/>
              <a:t>cclib</a:t>
            </a:r>
            <a:r>
              <a:rPr lang="en-GB" dirty="0"/>
              <a:t> for electronic descriptors parsing DFT log files</a:t>
            </a:r>
          </a:p>
          <a:p>
            <a:r>
              <a:rPr lang="en-GB" dirty="0"/>
              <a:t>Possible to calculate 4 sets of descriptors</a:t>
            </a:r>
          </a:p>
          <a:p>
            <a:pPr lvl="1"/>
            <a:r>
              <a:rPr lang="en-GB" dirty="0" err="1"/>
              <a:t>Morfeus</a:t>
            </a:r>
            <a:endParaRPr lang="en-GB" dirty="0"/>
          </a:p>
          <a:p>
            <a:pPr lvl="1"/>
            <a:r>
              <a:rPr lang="en-GB" dirty="0"/>
              <a:t>NBD</a:t>
            </a:r>
          </a:p>
          <a:p>
            <a:pPr lvl="1"/>
            <a:r>
              <a:rPr lang="en-GB" dirty="0"/>
              <a:t>DFT</a:t>
            </a:r>
          </a:p>
          <a:p>
            <a:pPr lvl="1"/>
            <a:r>
              <a:rPr lang="en-GB" dirty="0"/>
              <a:t>Free ligand</a:t>
            </a:r>
          </a:p>
          <a:p>
            <a:endParaRPr lang="en-GB" dirty="0"/>
          </a:p>
        </p:txBody>
      </p:sp>
      <p:sp>
        <p:nvSpPr>
          <p:cNvPr id="4" name="Slide Number Placeholder 3">
            <a:extLst>
              <a:ext uri="{FF2B5EF4-FFF2-40B4-BE49-F238E27FC236}">
                <a16:creationId xmlns:a16="http://schemas.microsoft.com/office/drawing/2014/main" id="{2F286B38-4B05-F84E-C157-56F71C0FA035}"/>
              </a:ext>
            </a:extLst>
          </p:cNvPr>
          <p:cNvSpPr>
            <a:spLocks noGrp="1"/>
          </p:cNvSpPr>
          <p:nvPr>
            <p:ph type="sldNum" sz="quarter" idx="12"/>
          </p:nvPr>
        </p:nvSpPr>
        <p:spPr/>
        <p:txBody>
          <a:bodyPr/>
          <a:lstStyle/>
          <a:p>
            <a:fld id="{699835BB-1066-4949-B131-03ACD54D854F}" type="slidenum">
              <a:rPr lang="en-US" smtClean="0"/>
              <a:t>36</a:t>
            </a:fld>
            <a:endParaRPr lang="en-US"/>
          </a:p>
        </p:txBody>
      </p:sp>
      <p:pic>
        <p:nvPicPr>
          <p:cNvPr id="6" name="Picture 5" descr="A screenshot of a computer&#10;&#10;Description automatically generated">
            <a:extLst>
              <a:ext uri="{FF2B5EF4-FFF2-40B4-BE49-F238E27FC236}">
                <a16:creationId xmlns:a16="http://schemas.microsoft.com/office/drawing/2014/main" id="{12CC02E1-4BB6-AA45-7220-CD568C402B57}"/>
              </a:ext>
            </a:extLst>
          </p:cNvPr>
          <p:cNvPicPr>
            <a:picLocks noChangeAspect="1"/>
          </p:cNvPicPr>
          <p:nvPr/>
        </p:nvPicPr>
        <p:blipFill>
          <a:blip r:embed="rId2">
            <a:extLst>
              <a:ext uri="{28A0092B-C50C-407E-A947-70E740481C1C}">
                <a14:useLocalDpi xmlns:a14="http://schemas.microsoft.com/office/drawing/2010/main" val="0"/>
              </a:ext>
            </a:extLst>
          </a:blip>
          <a:srcRect t="45604" r="75592" b="25246"/>
          <a:stretch/>
        </p:blipFill>
        <p:spPr>
          <a:xfrm>
            <a:off x="8243180" y="2593007"/>
            <a:ext cx="2658701" cy="2160793"/>
          </a:xfrm>
          <a:prstGeom prst="rect">
            <a:avLst/>
          </a:prstGeom>
        </p:spPr>
      </p:pic>
    </p:spTree>
    <p:extLst>
      <p:ext uri="{BB962C8B-B14F-4D97-AF65-F5344CB8AC3E}">
        <p14:creationId xmlns:p14="http://schemas.microsoft.com/office/powerpoint/2010/main" val="202988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F25F1-1DAF-AAE4-7573-D4C2DAABAA65}"/>
              </a:ext>
            </a:extLst>
          </p:cNvPr>
          <p:cNvSpPr>
            <a:spLocks noGrp="1"/>
          </p:cNvSpPr>
          <p:nvPr>
            <p:ph type="title"/>
          </p:nvPr>
        </p:nvSpPr>
        <p:spPr/>
        <p:txBody>
          <a:bodyPr/>
          <a:lstStyle/>
          <a:p>
            <a:r>
              <a:rPr lang="en-GB" dirty="0" err="1"/>
              <a:t>OBeLiX</a:t>
            </a:r>
            <a:r>
              <a:rPr lang="en-GB" dirty="0"/>
              <a:t> – Free ligand descriptor calculation</a:t>
            </a:r>
            <a:endParaRPr lang="nl-NL" dirty="0"/>
          </a:p>
        </p:txBody>
      </p:sp>
      <p:sp>
        <p:nvSpPr>
          <p:cNvPr id="3" name="Content Placeholder 2">
            <a:extLst>
              <a:ext uri="{FF2B5EF4-FFF2-40B4-BE49-F238E27FC236}">
                <a16:creationId xmlns:a16="http://schemas.microsoft.com/office/drawing/2014/main" id="{57031815-35F2-7374-4629-7EB9C631C2F6}"/>
              </a:ext>
            </a:extLst>
          </p:cNvPr>
          <p:cNvSpPr>
            <a:spLocks noGrp="1"/>
          </p:cNvSpPr>
          <p:nvPr>
            <p:ph idx="1"/>
          </p:nvPr>
        </p:nvSpPr>
        <p:spPr/>
        <p:txBody>
          <a:bodyPr/>
          <a:lstStyle/>
          <a:p>
            <a:endParaRPr lang="nl-NL"/>
          </a:p>
        </p:txBody>
      </p:sp>
      <p:sp>
        <p:nvSpPr>
          <p:cNvPr id="4" name="Slide Number Placeholder 3">
            <a:extLst>
              <a:ext uri="{FF2B5EF4-FFF2-40B4-BE49-F238E27FC236}">
                <a16:creationId xmlns:a16="http://schemas.microsoft.com/office/drawing/2014/main" id="{2F286B38-4B05-F84E-C157-56F71C0FA035}"/>
              </a:ext>
            </a:extLst>
          </p:cNvPr>
          <p:cNvSpPr>
            <a:spLocks noGrp="1"/>
          </p:cNvSpPr>
          <p:nvPr>
            <p:ph type="sldNum" sz="quarter" idx="12"/>
          </p:nvPr>
        </p:nvSpPr>
        <p:spPr/>
        <p:txBody>
          <a:bodyPr/>
          <a:lstStyle/>
          <a:p>
            <a:fld id="{699835BB-1066-4949-B131-03ACD54D854F}" type="slidenum">
              <a:rPr lang="en-US" smtClean="0"/>
              <a:t>37</a:t>
            </a:fld>
            <a:endParaRPr lang="en-US"/>
          </a:p>
        </p:txBody>
      </p:sp>
      <p:pic>
        <p:nvPicPr>
          <p:cNvPr id="5" name="Picture 4">
            <a:extLst>
              <a:ext uri="{FF2B5EF4-FFF2-40B4-BE49-F238E27FC236}">
                <a16:creationId xmlns:a16="http://schemas.microsoft.com/office/drawing/2014/main" id="{F3137BCC-F253-76E3-A39B-99A491E7E0B9}"/>
              </a:ext>
            </a:extLst>
          </p:cNvPr>
          <p:cNvPicPr>
            <a:picLocks/>
          </p:cNvPicPr>
          <p:nvPr/>
        </p:nvPicPr>
        <p:blipFill>
          <a:blip r:embed="rId2"/>
          <a:srcRect l="54442" t="51805"/>
          <a:stretch/>
        </p:blipFill>
        <p:spPr>
          <a:xfrm>
            <a:off x="2324100" y="1356583"/>
            <a:ext cx="8754533" cy="4674233"/>
          </a:xfrm>
          <a:prstGeom prst="rect">
            <a:avLst/>
          </a:prstGeom>
        </p:spPr>
      </p:pic>
      <p:pic>
        <p:nvPicPr>
          <p:cNvPr id="6" name="Picture 5">
            <a:extLst>
              <a:ext uri="{FF2B5EF4-FFF2-40B4-BE49-F238E27FC236}">
                <a16:creationId xmlns:a16="http://schemas.microsoft.com/office/drawing/2014/main" id="{19BD14A7-423E-CAA8-72D3-75DAC7401840}"/>
              </a:ext>
            </a:extLst>
          </p:cNvPr>
          <p:cNvPicPr>
            <a:picLocks/>
          </p:cNvPicPr>
          <p:nvPr/>
        </p:nvPicPr>
        <p:blipFill>
          <a:blip r:embed="rId2"/>
          <a:srcRect t="24175" r="89636" b="47574"/>
          <a:stretch/>
        </p:blipFill>
        <p:spPr>
          <a:xfrm>
            <a:off x="250466" y="3388443"/>
            <a:ext cx="2389517" cy="3287519"/>
          </a:xfrm>
          <a:prstGeom prst="rect">
            <a:avLst/>
          </a:prstGeom>
        </p:spPr>
      </p:pic>
    </p:spTree>
    <p:extLst>
      <p:ext uri="{BB962C8B-B14F-4D97-AF65-F5344CB8AC3E}">
        <p14:creationId xmlns:p14="http://schemas.microsoft.com/office/powerpoint/2010/main" val="1358117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AF07-B7DC-B40F-729B-3D88BAA2EA3A}"/>
              </a:ext>
            </a:extLst>
          </p:cNvPr>
          <p:cNvSpPr>
            <a:spLocks noGrp="1"/>
          </p:cNvSpPr>
          <p:nvPr>
            <p:ph type="title"/>
          </p:nvPr>
        </p:nvSpPr>
        <p:spPr/>
        <p:txBody>
          <a:bodyPr/>
          <a:lstStyle/>
          <a:p>
            <a:r>
              <a:rPr lang="en-GB" dirty="0" err="1"/>
              <a:t>OBeLiX</a:t>
            </a:r>
            <a:r>
              <a:rPr lang="en-GB" dirty="0"/>
              <a:t> flowchart</a:t>
            </a:r>
            <a:endParaRPr lang="nl-NL" dirty="0"/>
          </a:p>
        </p:txBody>
      </p:sp>
      <p:sp>
        <p:nvSpPr>
          <p:cNvPr id="4" name="Slide Number Placeholder 3">
            <a:extLst>
              <a:ext uri="{FF2B5EF4-FFF2-40B4-BE49-F238E27FC236}">
                <a16:creationId xmlns:a16="http://schemas.microsoft.com/office/drawing/2014/main" id="{48CBAD94-CC68-5F5E-7C46-C52312048AE4}"/>
              </a:ext>
            </a:extLst>
          </p:cNvPr>
          <p:cNvSpPr>
            <a:spLocks noGrp="1"/>
          </p:cNvSpPr>
          <p:nvPr>
            <p:ph type="sldNum" sz="quarter" idx="12"/>
          </p:nvPr>
        </p:nvSpPr>
        <p:spPr/>
        <p:txBody>
          <a:bodyPr/>
          <a:lstStyle/>
          <a:p>
            <a:fld id="{699835BB-1066-4949-B131-03ACD54D854F}" type="slidenum">
              <a:rPr lang="en-US" smtClean="0"/>
              <a:t>38</a:t>
            </a:fld>
            <a:endParaRPr lang="en-US"/>
          </a:p>
        </p:txBody>
      </p:sp>
      <p:pic>
        <p:nvPicPr>
          <p:cNvPr id="5" name="Picture 4">
            <a:extLst>
              <a:ext uri="{FF2B5EF4-FFF2-40B4-BE49-F238E27FC236}">
                <a16:creationId xmlns:a16="http://schemas.microsoft.com/office/drawing/2014/main" id="{FFC51A49-0A7A-1209-1F00-AD62B3A01854}"/>
              </a:ext>
            </a:extLst>
          </p:cNvPr>
          <p:cNvPicPr>
            <a:picLocks/>
          </p:cNvPicPr>
          <p:nvPr/>
        </p:nvPicPr>
        <p:blipFill>
          <a:blip r:embed="rId3"/>
          <a:stretch>
            <a:fillRect/>
          </a:stretch>
        </p:blipFill>
        <p:spPr>
          <a:xfrm>
            <a:off x="63972" y="657109"/>
            <a:ext cx="12064055" cy="6088924"/>
          </a:xfrm>
          <a:prstGeom prst="rect">
            <a:avLst/>
          </a:prstGeom>
        </p:spPr>
      </p:pic>
      <p:sp>
        <p:nvSpPr>
          <p:cNvPr id="15" name="Rectangle 14">
            <a:extLst>
              <a:ext uri="{FF2B5EF4-FFF2-40B4-BE49-F238E27FC236}">
                <a16:creationId xmlns:a16="http://schemas.microsoft.com/office/drawing/2014/main" id="{8F6B9554-A62D-5CE6-A0A8-EC408C0BAFA9}"/>
              </a:ext>
            </a:extLst>
          </p:cNvPr>
          <p:cNvSpPr/>
          <p:nvPr/>
        </p:nvSpPr>
        <p:spPr>
          <a:xfrm>
            <a:off x="0" y="2181885"/>
            <a:ext cx="1638677" cy="306007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pic>
        <p:nvPicPr>
          <p:cNvPr id="3" name="Picture 2">
            <a:extLst>
              <a:ext uri="{FF2B5EF4-FFF2-40B4-BE49-F238E27FC236}">
                <a16:creationId xmlns:a16="http://schemas.microsoft.com/office/drawing/2014/main" id="{4162D9AC-D643-AD99-5871-6C28BEF6A6BA}"/>
              </a:ext>
            </a:extLst>
          </p:cNvPr>
          <p:cNvPicPr>
            <a:picLocks/>
          </p:cNvPicPr>
          <p:nvPr/>
        </p:nvPicPr>
        <p:blipFill>
          <a:blip r:embed="rId3"/>
          <a:srcRect t="24175" r="89636" b="47574"/>
          <a:stretch/>
        </p:blipFill>
        <p:spPr>
          <a:xfrm>
            <a:off x="-556806" y="2057811"/>
            <a:ext cx="2389517" cy="3287519"/>
          </a:xfrm>
          <a:prstGeom prst="rect">
            <a:avLst/>
          </a:prstGeom>
        </p:spPr>
      </p:pic>
      <p:sp>
        <p:nvSpPr>
          <p:cNvPr id="7" name="Content Placeholder 6">
            <a:extLst>
              <a:ext uri="{FF2B5EF4-FFF2-40B4-BE49-F238E27FC236}">
                <a16:creationId xmlns:a16="http://schemas.microsoft.com/office/drawing/2014/main" id="{F7EA24E9-637D-8AB7-239B-325AFEA7FDF8}"/>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433132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5BF4-9212-19CF-368D-EE13F2BF5911}"/>
              </a:ext>
            </a:extLst>
          </p:cNvPr>
          <p:cNvSpPr>
            <a:spLocks noGrp="1"/>
          </p:cNvSpPr>
          <p:nvPr>
            <p:ph type="title"/>
          </p:nvPr>
        </p:nvSpPr>
        <p:spPr/>
        <p:txBody>
          <a:bodyPr/>
          <a:lstStyle/>
          <a:p>
            <a:r>
              <a:rPr lang="en-GB" dirty="0"/>
              <a:t>Alternatives</a:t>
            </a:r>
            <a:endParaRPr lang="nl-NL" dirty="0"/>
          </a:p>
        </p:txBody>
      </p:sp>
      <p:sp>
        <p:nvSpPr>
          <p:cNvPr id="3" name="Content Placeholder 2">
            <a:extLst>
              <a:ext uri="{FF2B5EF4-FFF2-40B4-BE49-F238E27FC236}">
                <a16:creationId xmlns:a16="http://schemas.microsoft.com/office/drawing/2014/main" id="{A12FBEAF-78E6-91EF-8799-E80853DCCEE0}"/>
              </a:ext>
            </a:extLst>
          </p:cNvPr>
          <p:cNvSpPr>
            <a:spLocks noGrp="1"/>
          </p:cNvSpPr>
          <p:nvPr>
            <p:ph idx="1"/>
          </p:nvPr>
        </p:nvSpPr>
        <p:spPr>
          <a:xfrm>
            <a:off x="829733" y="993775"/>
            <a:ext cx="10515600" cy="5511722"/>
          </a:xfrm>
        </p:spPr>
        <p:txBody>
          <a:bodyPr>
            <a:normAutofit/>
          </a:bodyPr>
          <a:lstStyle/>
          <a:p>
            <a:r>
              <a:rPr lang="en-GB" dirty="0"/>
              <a:t>Structure generation</a:t>
            </a:r>
          </a:p>
          <a:p>
            <a:pPr lvl="1"/>
            <a:r>
              <a:rPr lang="en-GB" dirty="0" err="1"/>
              <a:t>Molassembler</a:t>
            </a:r>
            <a:endParaRPr lang="en-GB" dirty="0"/>
          </a:p>
          <a:p>
            <a:pPr lvl="1"/>
            <a:r>
              <a:rPr lang="en-GB" dirty="0" err="1"/>
              <a:t>Architector</a:t>
            </a:r>
            <a:endParaRPr lang="en-GB" dirty="0"/>
          </a:p>
          <a:p>
            <a:pPr lvl="1"/>
            <a:r>
              <a:rPr lang="en-GB" dirty="0" err="1"/>
              <a:t>MolSimplify</a:t>
            </a:r>
            <a:endParaRPr lang="en-GB" dirty="0"/>
          </a:p>
          <a:p>
            <a:pPr lvl="1"/>
            <a:r>
              <a:rPr lang="en-GB" dirty="0"/>
              <a:t>Aaron</a:t>
            </a:r>
          </a:p>
          <a:p>
            <a:pPr lvl="1"/>
            <a:r>
              <a:rPr lang="en-GB" dirty="0"/>
              <a:t>AQME</a:t>
            </a:r>
          </a:p>
          <a:p>
            <a:r>
              <a:rPr lang="en-GB" dirty="0"/>
              <a:t>Descriptor calculation</a:t>
            </a:r>
          </a:p>
          <a:p>
            <a:pPr lvl="1"/>
            <a:r>
              <a:rPr lang="en-GB" dirty="0"/>
              <a:t>AQME</a:t>
            </a:r>
          </a:p>
          <a:p>
            <a:r>
              <a:rPr lang="en-GB" dirty="0"/>
              <a:t>ML pipeline</a:t>
            </a:r>
          </a:p>
          <a:p>
            <a:pPr lvl="1"/>
            <a:r>
              <a:rPr lang="en-GB" dirty="0"/>
              <a:t>ROBERT	</a:t>
            </a:r>
            <a:endParaRPr lang="nl-NL" dirty="0"/>
          </a:p>
        </p:txBody>
      </p:sp>
      <p:sp>
        <p:nvSpPr>
          <p:cNvPr id="4" name="Slide Number Placeholder 3">
            <a:extLst>
              <a:ext uri="{FF2B5EF4-FFF2-40B4-BE49-F238E27FC236}">
                <a16:creationId xmlns:a16="http://schemas.microsoft.com/office/drawing/2014/main" id="{1AC64362-DF9B-E472-E61F-2B89C4A73AE2}"/>
              </a:ext>
            </a:extLst>
          </p:cNvPr>
          <p:cNvSpPr>
            <a:spLocks noGrp="1"/>
          </p:cNvSpPr>
          <p:nvPr>
            <p:ph type="sldNum" sz="quarter" idx="12"/>
          </p:nvPr>
        </p:nvSpPr>
        <p:spPr/>
        <p:txBody>
          <a:bodyPr/>
          <a:lstStyle/>
          <a:p>
            <a:fld id="{699835BB-1066-4949-B131-03ACD54D854F}" type="slidenum">
              <a:rPr lang="en-US" smtClean="0"/>
              <a:t>39</a:t>
            </a:fld>
            <a:endParaRPr lang="en-US"/>
          </a:p>
        </p:txBody>
      </p:sp>
    </p:spTree>
    <p:extLst>
      <p:ext uri="{BB962C8B-B14F-4D97-AF65-F5344CB8AC3E}">
        <p14:creationId xmlns:p14="http://schemas.microsoft.com/office/powerpoint/2010/main" val="2928131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DE481-F4C2-6294-0492-AD8451E1B6CD}"/>
              </a:ext>
            </a:extLst>
          </p:cNvPr>
          <p:cNvSpPr>
            <a:spLocks noGrp="1"/>
          </p:cNvSpPr>
          <p:nvPr>
            <p:ph type="title"/>
          </p:nvPr>
        </p:nvSpPr>
        <p:spPr/>
        <p:txBody>
          <a:bodyPr/>
          <a:lstStyle/>
          <a:p>
            <a:r>
              <a:rPr lang="en-GB" dirty="0"/>
              <a:t>Molecular definition of a catalyst</a:t>
            </a:r>
          </a:p>
        </p:txBody>
      </p:sp>
      <p:sp>
        <p:nvSpPr>
          <p:cNvPr id="5" name="Content Placeholder 4">
            <a:extLst>
              <a:ext uri="{FF2B5EF4-FFF2-40B4-BE49-F238E27FC236}">
                <a16:creationId xmlns:a16="http://schemas.microsoft.com/office/drawing/2014/main" id="{E38CC283-A3A5-31AB-543D-0CFDBA25CAB7}"/>
              </a:ext>
            </a:extLst>
          </p:cNvPr>
          <p:cNvSpPr>
            <a:spLocks noGrp="1"/>
          </p:cNvSpPr>
          <p:nvPr>
            <p:ph idx="1"/>
          </p:nvPr>
        </p:nvSpPr>
        <p:spPr>
          <a:xfrm>
            <a:off x="279831" y="1601966"/>
            <a:ext cx="4328799" cy="4351338"/>
          </a:xfrm>
        </p:spPr>
        <p:txBody>
          <a:bodyPr>
            <a:normAutofit/>
          </a:bodyPr>
          <a:lstStyle/>
          <a:p>
            <a:r>
              <a:rPr lang="en-GB" sz="2800" dirty="0"/>
              <a:t>Catalytic species form in situ and evolve during the reaction</a:t>
            </a:r>
          </a:p>
          <a:p>
            <a:r>
              <a:rPr lang="en-GB" sz="2800" dirty="0"/>
              <a:t>The catalyst is defined by the nature of pre-catalyst and reaction </a:t>
            </a:r>
            <a:r>
              <a:rPr lang="en-GB" sz="2800" u="sng" dirty="0"/>
              <a:t>conditions</a:t>
            </a:r>
          </a:p>
          <a:p>
            <a:r>
              <a:rPr lang="en-GB" sz="2800" dirty="0"/>
              <a:t>Common problem for homogeneous and heterogeneous catalysis</a:t>
            </a:r>
          </a:p>
        </p:txBody>
      </p:sp>
      <p:sp>
        <p:nvSpPr>
          <p:cNvPr id="3" name="Slide Number Placeholder 2">
            <a:extLst>
              <a:ext uri="{FF2B5EF4-FFF2-40B4-BE49-F238E27FC236}">
                <a16:creationId xmlns:a16="http://schemas.microsoft.com/office/drawing/2014/main" id="{B154148E-F99C-145A-3495-DA6C39BAC972}"/>
              </a:ext>
            </a:extLst>
          </p:cNvPr>
          <p:cNvSpPr>
            <a:spLocks noGrp="1"/>
          </p:cNvSpPr>
          <p:nvPr>
            <p:ph type="sldNum" sz="quarter" idx="12"/>
          </p:nvPr>
        </p:nvSpPr>
        <p:spPr/>
        <p:txBody>
          <a:bodyPr/>
          <a:lstStyle/>
          <a:p>
            <a:fld id="{699835BB-1066-4949-B131-03ACD54D854F}" type="slidenum">
              <a:rPr lang="en-US" smtClean="0"/>
              <a:t>4</a:t>
            </a:fld>
            <a:endParaRPr lang="en-US"/>
          </a:p>
        </p:txBody>
      </p:sp>
      <p:pic>
        <p:nvPicPr>
          <p:cNvPr id="4" name="Picture 3">
            <a:extLst>
              <a:ext uri="{FF2B5EF4-FFF2-40B4-BE49-F238E27FC236}">
                <a16:creationId xmlns:a16="http://schemas.microsoft.com/office/drawing/2014/main" id="{CEC2BB4A-23CF-4D3C-6C17-6F5554C522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60" r="11703"/>
          <a:stretch/>
        </p:blipFill>
        <p:spPr>
          <a:xfrm>
            <a:off x="4353139" y="849397"/>
            <a:ext cx="7586135" cy="4614431"/>
          </a:xfrm>
          <a:prstGeom prst="rect">
            <a:avLst/>
          </a:prstGeom>
        </p:spPr>
      </p:pic>
      <p:sp>
        <p:nvSpPr>
          <p:cNvPr id="6" name="TextBox 5">
            <a:extLst>
              <a:ext uri="{FF2B5EF4-FFF2-40B4-BE49-F238E27FC236}">
                <a16:creationId xmlns:a16="http://schemas.microsoft.com/office/drawing/2014/main" id="{677C5351-9A37-6A6E-CBEB-107139A2A775}"/>
              </a:ext>
            </a:extLst>
          </p:cNvPr>
          <p:cNvSpPr txBox="1"/>
          <p:nvPr/>
        </p:nvSpPr>
        <p:spPr>
          <a:xfrm>
            <a:off x="5699362" y="6442786"/>
            <a:ext cx="6351373" cy="307777"/>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Yang, Filonenko, Pidko, </a:t>
            </a:r>
            <a:r>
              <a:rPr lang="en-GB" sz="1400" i="1" dirty="0" err="1">
                <a:latin typeface="Arial" panose="020B0604020202020204" pitchFamily="34" charset="0"/>
                <a:cs typeface="Arial" panose="020B0604020202020204" pitchFamily="34" charset="0"/>
              </a:rPr>
              <a:t>ChemCommun</a:t>
            </a:r>
            <a:r>
              <a:rPr lang="en-GB" sz="1400"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2023</a:t>
            </a:r>
            <a:r>
              <a:rPr lang="en-GB" sz="1400" dirty="0">
                <a:latin typeface="Arial" panose="020B0604020202020204" pitchFamily="34" charset="0"/>
                <a:cs typeface="Arial" panose="020B0604020202020204" pitchFamily="34" charset="0"/>
              </a:rPr>
              <a:t>, </a:t>
            </a:r>
            <a:r>
              <a:rPr lang="en-GB" sz="1400" i="1" dirty="0">
                <a:latin typeface="Arial" panose="020B0604020202020204" pitchFamily="34" charset="0"/>
                <a:cs typeface="Arial" panose="020B0604020202020204" pitchFamily="34" charset="0"/>
              </a:rPr>
              <a:t>59</a:t>
            </a:r>
            <a:r>
              <a:rPr lang="en-GB" sz="1400" dirty="0">
                <a:latin typeface="Arial" panose="020B0604020202020204" pitchFamily="34" charset="0"/>
                <a:cs typeface="Arial" panose="020B0604020202020204" pitchFamily="34" charset="0"/>
              </a:rPr>
              <a:t>, 1757</a:t>
            </a:r>
            <a:endParaRPr lang="en-US" sz="1400" dirty="0">
              <a:latin typeface="Arial" panose="020B0604020202020204" pitchFamily="34" charset="0"/>
              <a:cs typeface="Arial" panose="020B0604020202020204" pitchFamily="34" charset="0"/>
            </a:endParaRPr>
          </a:p>
        </p:txBody>
      </p:sp>
      <p:sp>
        <p:nvSpPr>
          <p:cNvPr id="7" name="Speech Bubble: Rectangle 6">
            <a:extLst>
              <a:ext uri="{FF2B5EF4-FFF2-40B4-BE49-F238E27FC236}">
                <a16:creationId xmlns:a16="http://schemas.microsoft.com/office/drawing/2014/main" id="{7A1A3E65-1975-207B-7E12-05A26512CF8F}"/>
              </a:ext>
            </a:extLst>
          </p:cNvPr>
          <p:cNvSpPr/>
          <p:nvPr/>
        </p:nvSpPr>
        <p:spPr>
          <a:xfrm>
            <a:off x="7860240" y="1101667"/>
            <a:ext cx="3590024" cy="400108"/>
          </a:xfrm>
          <a:prstGeom prst="wedgeRectCallout">
            <a:avLst>
              <a:gd name="adj1" fmla="val -86718"/>
              <a:gd name="adj2" fmla="val 256457"/>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rgbClr val="000000"/>
                </a:solidFill>
                <a:effectLst/>
                <a:uFillTx/>
                <a:latin typeface="Arial"/>
                <a:ea typeface="Arial"/>
                <a:cs typeface="Arial"/>
                <a:sym typeface="Arial"/>
              </a:rPr>
              <a:t>What is</a:t>
            </a:r>
            <a:r>
              <a:rPr kumimoji="0" lang="en-GB" sz="2000" b="0" i="0" u="none" strike="noStrike" cap="none" spc="0" normalizeH="0" dirty="0">
                <a:ln>
                  <a:noFill/>
                </a:ln>
                <a:solidFill>
                  <a:srgbClr val="000000"/>
                </a:solidFill>
                <a:effectLst/>
                <a:uFillTx/>
                <a:latin typeface="Arial"/>
                <a:ea typeface="Arial"/>
                <a:cs typeface="Arial"/>
                <a:sym typeface="Arial"/>
              </a:rPr>
              <a:t> the catalyst?</a:t>
            </a:r>
            <a:endParaRPr kumimoji="0" lang="en-GB" sz="2000" b="0" i="0" u="none" strike="noStrike" cap="none" spc="0" normalizeH="0" baseline="0" dirty="0">
              <a:ln>
                <a:noFill/>
              </a:ln>
              <a:solidFill>
                <a:srgbClr val="000000"/>
              </a:solidFill>
              <a:effectLst/>
              <a:uFillTx/>
              <a:latin typeface="Arial"/>
              <a:ea typeface="Arial"/>
              <a:cs typeface="Arial"/>
              <a:sym typeface="Arial"/>
            </a:endParaRPr>
          </a:p>
        </p:txBody>
      </p:sp>
      <p:sp>
        <p:nvSpPr>
          <p:cNvPr id="8" name="Speech Bubble: Rectangle 7">
            <a:extLst>
              <a:ext uri="{FF2B5EF4-FFF2-40B4-BE49-F238E27FC236}">
                <a16:creationId xmlns:a16="http://schemas.microsoft.com/office/drawing/2014/main" id="{7873C004-DCA6-539B-A518-C78F4F5C9C18}"/>
              </a:ext>
            </a:extLst>
          </p:cNvPr>
          <p:cNvSpPr/>
          <p:nvPr/>
        </p:nvSpPr>
        <p:spPr>
          <a:xfrm>
            <a:off x="9199837" y="1999133"/>
            <a:ext cx="2610205" cy="400108"/>
          </a:xfrm>
          <a:prstGeom prst="wedgeRectCallout">
            <a:avLst>
              <a:gd name="adj1" fmla="val -46199"/>
              <a:gd name="adj2" fmla="val 201439"/>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000" b="0" i="0" u="none" strike="noStrike" cap="none" spc="0" normalizeH="0" baseline="0" dirty="0">
                <a:ln>
                  <a:noFill/>
                </a:ln>
                <a:solidFill>
                  <a:srgbClr val="000000"/>
                </a:solidFill>
                <a:effectLst/>
                <a:uFillTx/>
                <a:latin typeface="Arial"/>
                <a:ea typeface="Arial"/>
                <a:cs typeface="Arial"/>
                <a:sym typeface="Arial"/>
              </a:rPr>
              <a:t>What makes it active?</a:t>
            </a:r>
          </a:p>
        </p:txBody>
      </p:sp>
      <p:sp>
        <p:nvSpPr>
          <p:cNvPr id="9" name="Speech Bubble: Rectangle 8">
            <a:extLst>
              <a:ext uri="{FF2B5EF4-FFF2-40B4-BE49-F238E27FC236}">
                <a16:creationId xmlns:a16="http://schemas.microsoft.com/office/drawing/2014/main" id="{82F9AA15-1F6D-8E6F-DF66-A622DFF9E2FF}"/>
              </a:ext>
            </a:extLst>
          </p:cNvPr>
          <p:cNvSpPr/>
          <p:nvPr/>
        </p:nvSpPr>
        <p:spPr>
          <a:xfrm>
            <a:off x="4346221" y="5341602"/>
            <a:ext cx="2610205" cy="400108"/>
          </a:xfrm>
          <a:prstGeom prst="wedgeRectCallout">
            <a:avLst>
              <a:gd name="adj1" fmla="val 60842"/>
              <a:gd name="adj2" fmla="val -234476"/>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000" b="1" i="0" u="none" strike="noStrike" cap="none" spc="0" normalizeH="0" baseline="0" dirty="0">
                <a:ln>
                  <a:noFill/>
                </a:ln>
                <a:solidFill>
                  <a:srgbClr val="000000"/>
                </a:solidFill>
                <a:effectLst/>
                <a:uFillTx/>
                <a:latin typeface="Arial"/>
                <a:ea typeface="Arial"/>
                <a:cs typeface="Arial"/>
                <a:sym typeface="Arial"/>
              </a:rPr>
              <a:t>How does it die?</a:t>
            </a:r>
          </a:p>
        </p:txBody>
      </p:sp>
    </p:spTree>
    <p:extLst>
      <p:ext uri="{BB962C8B-B14F-4D97-AF65-F5344CB8AC3E}">
        <p14:creationId xmlns:p14="http://schemas.microsoft.com/office/powerpoint/2010/main" val="1365866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925BB-8A9A-EB2E-448C-68E883F6F512}"/>
              </a:ext>
            </a:extLst>
          </p:cNvPr>
          <p:cNvSpPr>
            <a:spLocks noGrp="1"/>
          </p:cNvSpPr>
          <p:nvPr>
            <p:ph type="title"/>
          </p:nvPr>
        </p:nvSpPr>
        <p:spPr/>
        <p:txBody>
          <a:bodyPr/>
          <a:lstStyle/>
          <a:p>
            <a:r>
              <a:rPr lang="en-GB" dirty="0"/>
              <a:t>Summary</a:t>
            </a:r>
            <a:endParaRPr lang="nl-NL" dirty="0"/>
          </a:p>
        </p:txBody>
      </p:sp>
      <p:sp>
        <p:nvSpPr>
          <p:cNvPr id="3" name="Content Placeholder 2">
            <a:extLst>
              <a:ext uri="{FF2B5EF4-FFF2-40B4-BE49-F238E27FC236}">
                <a16:creationId xmlns:a16="http://schemas.microsoft.com/office/drawing/2014/main" id="{438B0461-1E7B-3F53-0D3E-2C07F41F68D9}"/>
              </a:ext>
            </a:extLst>
          </p:cNvPr>
          <p:cNvSpPr>
            <a:spLocks noGrp="1"/>
          </p:cNvSpPr>
          <p:nvPr>
            <p:ph idx="1"/>
          </p:nvPr>
        </p:nvSpPr>
        <p:spPr/>
        <p:txBody>
          <a:bodyPr/>
          <a:lstStyle/>
          <a:p>
            <a:r>
              <a:rPr lang="en-GB" dirty="0"/>
              <a:t>Questions, comments or ideas? </a:t>
            </a:r>
            <a:r>
              <a:rPr lang="en-GB" dirty="0">
                <a:hlinkClick r:id="rId2"/>
              </a:rPr>
              <a:t>a.v.kalikadien@tudelft.nl</a:t>
            </a:r>
            <a:r>
              <a:rPr lang="en-GB" dirty="0"/>
              <a:t> </a:t>
            </a:r>
          </a:p>
          <a:p>
            <a:r>
              <a:rPr lang="en-GB" dirty="0"/>
              <a:t>Automation is key to high-throughput analysis</a:t>
            </a:r>
          </a:p>
          <a:p>
            <a:r>
              <a:rPr lang="en-GB" dirty="0"/>
              <a:t>Data </a:t>
            </a:r>
            <a:r>
              <a:rPr lang="en-GB" dirty="0">
                <a:sym typeface="Wingdings" panose="05000000000000000000" pitchFamily="2" charset="2"/>
              </a:rPr>
              <a:t> Representation  Model  Analysis</a:t>
            </a:r>
          </a:p>
          <a:p>
            <a:endParaRPr lang="en-GB" dirty="0">
              <a:sym typeface="Wingdings" panose="05000000000000000000" pitchFamily="2" charset="2"/>
            </a:endParaRPr>
          </a:p>
          <a:p>
            <a:endParaRPr lang="en-GB" dirty="0"/>
          </a:p>
        </p:txBody>
      </p:sp>
      <p:sp>
        <p:nvSpPr>
          <p:cNvPr id="4" name="Slide Number Placeholder 3">
            <a:extLst>
              <a:ext uri="{FF2B5EF4-FFF2-40B4-BE49-F238E27FC236}">
                <a16:creationId xmlns:a16="http://schemas.microsoft.com/office/drawing/2014/main" id="{4EB8286E-5207-870E-A3BD-5FBE240ACD5C}"/>
              </a:ext>
            </a:extLst>
          </p:cNvPr>
          <p:cNvSpPr>
            <a:spLocks noGrp="1"/>
          </p:cNvSpPr>
          <p:nvPr>
            <p:ph type="sldNum" sz="quarter" idx="12"/>
          </p:nvPr>
        </p:nvSpPr>
        <p:spPr/>
        <p:txBody>
          <a:bodyPr/>
          <a:lstStyle/>
          <a:p>
            <a:fld id="{699835BB-1066-4949-B131-03ACD54D854F}" type="slidenum">
              <a:rPr lang="en-US" smtClean="0"/>
              <a:t>40</a:t>
            </a:fld>
            <a:endParaRPr lang="en-US"/>
          </a:p>
        </p:txBody>
      </p:sp>
    </p:spTree>
    <p:extLst>
      <p:ext uri="{BB962C8B-B14F-4D97-AF65-F5344CB8AC3E}">
        <p14:creationId xmlns:p14="http://schemas.microsoft.com/office/powerpoint/2010/main" val="268924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Follow our progress!</a:t>
            </a:r>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14981" y="594582"/>
            <a:ext cx="1885188" cy="1885188"/>
          </a:xfrm>
        </p:spPr>
      </p:pic>
      <p:sp>
        <p:nvSpPr>
          <p:cNvPr id="4" name="Slide Number Placeholder 3"/>
          <p:cNvSpPr>
            <a:spLocks noGrp="1"/>
          </p:cNvSpPr>
          <p:nvPr>
            <p:ph type="sldNum" sz="quarter" idx="12"/>
          </p:nvPr>
        </p:nvSpPr>
        <p:spPr/>
        <p:txBody>
          <a:bodyPr/>
          <a:lstStyle/>
          <a:p>
            <a:fld id="{699835BB-1066-4949-B131-03ACD54D854F}" type="slidenum">
              <a:rPr lang="en-US" smtClean="0"/>
              <a:t>41</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4981" y="2415547"/>
            <a:ext cx="1885188" cy="1885188"/>
          </a:xfrm>
          <a:prstGeom prst="rect">
            <a:avLst/>
          </a:prstGeom>
        </p:spPr>
      </p:pic>
      <p:sp>
        <p:nvSpPr>
          <p:cNvPr id="3" name="TextBox 2"/>
          <p:cNvSpPr txBox="1"/>
          <p:nvPr/>
        </p:nvSpPr>
        <p:spPr>
          <a:xfrm>
            <a:off x="8032868" y="594582"/>
            <a:ext cx="1678057" cy="1754326"/>
          </a:xfrm>
          <a:prstGeom prst="rect">
            <a:avLst/>
          </a:prstGeom>
          <a:noFill/>
        </p:spPr>
        <p:txBody>
          <a:bodyPr wrap="square" rtlCol="0">
            <a:spAutoFit/>
          </a:bodyPr>
          <a:lstStyle/>
          <a:p>
            <a:r>
              <a:rPr lang="en-GB" b="1" err="1">
                <a:latin typeface="Myriad Pro" panose="020B0503030403090204" pitchFamily="34" charset="0"/>
              </a:rPr>
              <a:t>Github</a:t>
            </a:r>
            <a:endParaRPr lang="en-GB" b="1">
              <a:latin typeface="Myriad Pro" panose="020B0503030403090204" pitchFamily="34" charset="0"/>
            </a:endParaRPr>
          </a:p>
          <a:p>
            <a:r>
              <a:rPr lang="en-GB">
                <a:latin typeface="Myriad Pro" panose="020B0503030403090204" pitchFamily="34" charset="0"/>
              </a:rPr>
              <a:t>@</a:t>
            </a:r>
            <a:r>
              <a:rPr lang="en-GB" err="1">
                <a:latin typeface="Myriad Pro" panose="020B0503030403090204" pitchFamily="34" charset="0"/>
              </a:rPr>
              <a:t>EPiCs</a:t>
            </a:r>
            <a:r>
              <a:rPr lang="en-GB">
                <a:latin typeface="Myriad Pro" panose="020B0503030403090204" pitchFamily="34" charset="0"/>
              </a:rPr>
              <a:t>-group</a:t>
            </a:r>
          </a:p>
          <a:p>
            <a:r>
              <a:rPr lang="en-GB">
                <a:latin typeface="Myriad Pro" panose="020B0503030403090204" pitchFamily="34" charset="0"/>
              </a:rPr>
              <a:t>@akalikadien</a:t>
            </a:r>
          </a:p>
          <a:p>
            <a:endParaRPr lang="en-GB">
              <a:latin typeface="Myriad Pro" panose="020B0503030403090204" pitchFamily="34" charset="0"/>
            </a:endParaRPr>
          </a:p>
          <a:p>
            <a:r>
              <a:rPr lang="en-GB" b="1">
                <a:latin typeface="Myriad Pro" panose="020B0503030403090204" pitchFamily="34" charset="0"/>
              </a:rPr>
              <a:t>Twitter/X</a:t>
            </a:r>
          </a:p>
          <a:p>
            <a:r>
              <a:rPr lang="en-US">
                <a:latin typeface="Myriad Pro" panose="020B0503030403090204" pitchFamily="34" charset="0"/>
              </a:rPr>
              <a:t>@akalikadien</a:t>
            </a:r>
          </a:p>
        </p:txBody>
      </p:sp>
      <p:sp>
        <p:nvSpPr>
          <p:cNvPr id="11" name="TextBox 10"/>
          <p:cNvSpPr txBox="1"/>
          <p:nvPr/>
        </p:nvSpPr>
        <p:spPr>
          <a:xfrm>
            <a:off x="8032867" y="2708945"/>
            <a:ext cx="1678057" cy="369332"/>
          </a:xfrm>
          <a:prstGeom prst="rect">
            <a:avLst/>
          </a:prstGeom>
          <a:noFill/>
        </p:spPr>
        <p:txBody>
          <a:bodyPr wrap="square" rtlCol="0">
            <a:spAutoFit/>
          </a:bodyPr>
          <a:lstStyle/>
          <a:p>
            <a:r>
              <a:rPr lang="en-GB" b="1" dirty="0">
                <a:latin typeface="Myriad Pro" panose="020B0503030403090204" pitchFamily="34" charset="0"/>
              </a:rPr>
              <a:t>Chem. Sci</a:t>
            </a:r>
          </a:p>
        </p:txBody>
      </p:sp>
      <p:sp>
        <p:nvSpPr>
          <p:cNvPr id="12" name="TextBox 11"/>
          <p:cNvSpPr txBox="1"/>
          <p:nvPr/>
        </p:nvSpPr>
        <p:spPr>
          <a:xfrm>
            <a:off x="8189493" y="4269421"/>
            <a:ext cx="3865345" cy="369332"/>
          </a:xfrm>
          <a:prstGeom prst="rect">
            <a:avLst/>
          </a:prstGeom>
          <a:noFill/>
        </p:spPr>
        <p:txBody>
          <a:bodyPr wrap="square" rtlCol="0">
            <a:spAutoFit/>
          </a:bodyPr>
          <a:lstStyle/>
          <a:p>
            <a:pPr algn="ctr"/>
            <a:r>
              <a:rPr lang="en-GB" b="1" dirty="0" err="1">
                <a:latin typeface="Myriad Pro" panose="020B0503030403090204" pitchFamily="34" charset="0"/>
              </a:rPr>
              <a:t>ChemPlusChem</a:t>
            </a:r>
            <a:r>
              <a:rPr lang="en-GB" b="1" dirty="0">
                <a:latin typeface="Myriad Pro" panose="020B0503030403090204" pitchFamily="34" charset="0"/>
              </a:rPr>
              <a:t> and JPCC</a:t>
            </a:r>
          </a:p>
        </p:txBody>
      </p:sp>
      <p:pic>
        <p:nvPicPr>
          <p:cNvPr id="16" name="Picture 15" descr="A qr code with a piece of paper&#10;&#10;Description automatically generated">
            <a:extLst>
              <a:ext uri="{FF2B5EF4-FFF2-40B4-BE49-F238E27FC236}">
                <a16:creationId xmlns:a16="http://schemas.microsoft.com/office/drawing/2014/main" id="{07CBE3E3-AA8C-82D8-53C2-F0D727609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7639" y="4590291"/>
            <a:ext cx="2018768" cy="2018768"/>
          </a:xfrm>
          <a:prstGeom prst="rect">
            <a:avLst/>
          </a:prstGeom>
        </p:spPr>
      </p:pic>
      <p:pic>
        <p:nvPicPr>
          <p:cNvPr id="17" name="Picture 16" descr="A qr code with a piece of paper&#10;&#10;Description automatically generated">
            <a:extLst>
              <a:ext uri="{FF2B5EF4-FFF2-40B4-BE49-F238E27FC236}">
                <a16:creationId xmlns:a16="http://schemas.microsoft.com/office/drawing/2014/main" id="{052EDE4E-AD62-965F-8E8F-4CF52DB033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3232" y="4590292"/>
            <a:ext cx="2018768" cy="2018768"/>
          </a:xfrm>
          <a:prstGeom prst="rect">
            <a:avLst/>
          </a:prstGeom>
        </p:spPr>
      </p:pic>
      <p:pic>
        <p:nvPicPr>
          <p:cNvPr id="14" name="Picture 13" descr="A qr code with a piece of paper&#10;&#10;Description automatically generated">
            <a:extLst>
              <a:ext uri="{FF2B5EF4-FFF2-40B4-BE49-F238E27FC236}">
                <a16:creationId xmlns:a16="http://schemas.microsoft.com/office/drawing/2014/main" id="{33507BA8-A8B9-72A4-95BB-78DD6FFE65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4981" y="2425377"/>
            <a:ext cx="1926392" cy="1926392"/>
          </a:xfrm>
          <a:prstGeom prst="rect">
            <a:avLst/>
          </a:prstGeom>
        </p:spPr>
      </p:pic>
      <p:pic>
        <p:nvPicPr>
          <p:cNvPr id="7" name="Picture 6" descr="A cartoon of a person playing a video game&#10;&#10;Description automatically generated">
            <a:extLst>
              <a:ext uri="{FF2B5EF4-FFF2-40B4-BE49-F238E27FC236}">
                <a16:creationId xmlns:a16="http://schemas.microsoft.com/office/drawing/2014/main" id="{2EF49E47-9C1A-8469-D465-6AE8B368C0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 t="488"/>
          <a:stretch/>
        </p:blipFill>
        <p:spPr>
          <a:xfrm>
            <a:off x="137160" y="739139"/>
            <a:ext cx="7775144" cy="5743497"/>
          </a:xfrm>
          <a:prstGeom prst="rect">
            <a:avLst/>
          </a:prstGeom>
        </p:spPr>
      </p:pic>
    </p:spTree>
    <p:extLst>
      <p:ext uri="{BB962C8B-B14F-4D97-AF65-F5344CB8AC3E}">
        <p14:creationId xmlns:p14="http://schemas.microsoft.com/office/powerpoint/2010/main" val="3191647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5B94466-B4F0-CEAC-CED3-EDB37AC0D4CC}"/>
              </a:ext>
            </a:extLst>
          </p:cNvPr>
          <p:cNvSpPr txBox="1"/>
          <p:nvPr/>
        </p:nvSpPr>
        <p:spPr>
          <a:xfrm>
            <a:off x="700481" y="876650"/>
            <a:ext cx="4741531" cy="2822895"/>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endParaRPr lang="nl-NL"/>
          </a:p>
        </p:txBody>
      </p:sp>
      <p:sp>
        <p:nvSpPr>
          <p:cNvPr id="2" name="Title 1">
            <a:extLst>
              <a:ext uri="{FF2B5EF4-FFF2-40B4-BE49-F238E27FC236}">
                <a16:creationId xmlns:a16="http://schemas.microsoft.com/office/drawing/2014/main" id="{2CC80CCF-A9F7-7384-BCE6-2C2EF40A8C34}"/>
              </a:ext>
            </a:extLst>
          </p:cNvPr>
          <p:cNvSpPr>
            <a:spLocks noGrp="1"/>
          </p:cNvSpPr>
          <p:nvPr>
            <p:ph type="title"/>
          </p:nvPr>
        </p:nvSpPr>
        <p:spPr/>
        <p:txBody>
          <a:bodyPr/>
          <a:lstStyle/>
          <a:p>
            <a:r>
              <a:rPr lang="en-GB"/>
              <a:t>Mechanism-agnostic vs. Mechanism-based approach</a:t>
            </a:r>
            <a:endParaRPr lang="nl-NL"/>
          </a:p>
        </p:txBody>
      </p:sp>
      <p:sp>
        <p:nvSpPr>
          <p:cNvPr id="3" name="Content Placeholder 2">
            <a:extLst>
              <a:ext uri="{FF2B5EF4-FFF2-40B4-BE49-F238E27FC236}">
                <a16:creationId xmlns:a16="http://schemas.microsoft.com/office/drawing/2014/main" id="{BA587B52-8D6A-B3E4-10FB-7D277B83770D}"/>
              </a:ext>
            </a:extLst>
          </p:cNvPr>
          <p:cNvSpPr>
            <a:spLocks noGrp="1"/>
          </p:cNvSpPr>
          <p:nvPr>
            <p:ph idx="1"/>
          </p:nvPr>
        </p:nvSpPr>
        <p:spPr>
          <a:xfrm>
            <a:off x="829733" y="993774"/>
            <a:ext cx="10515600" cy="5612555"/>
          </a:xfrm>
        </p:spPr>
        <p:txBody>
          <a:bodyPr>
            <a:normAutofit/>
          </a:bodyPr>
          <a:lstStyle/>
          <a:p>
            <a:r>
              <a:rPr lang="en-GB" dirty="0"/>
              <a:t>Mechanism-agnostic</a:t>
            </a:r>
          </a:p>
          <a:p>
            <a:pPr lvl="1"/>
            <a:r>
              <a:rPr lang="en-GB" dirty="0" err="1"/>
              <a:t>Precatalyst</a:t>
            </a:r>
            <a:r>
              <a:rPr lang="en-GB" dirty="0"/>
              <a:t> (a)</a:t>
            </a:r>
          </a:p>
          <a:p>
            <a:pPr lvl="1"/>
            <a:r>
              <a:rPr lang="en-GB" dirty="0">
                <a:solidFill>
                  <a:srgbClr val="00B050"/>
                </a:solidFill>
              </a:rPr>
              <a:t>Generalizable</a:t>
            </a:r>
          </a:p>
          <a:p>
            <a:pPr lvl="1"/>
            <a:r>
              <a:rPr lang="en-GB" dirty="0">
                <a:solidFill>
                  <a:srgbClr val="FF0000"/>
                </a:solidFill>
              </a:rPr>
              <a:t>Reaction dynamics are lost</a:t>
            </a:r>
          </a:p>
          <a:p>
            <a:pPr lvl="1"/>
            <a:r>
              <a:rPr lang="en-GB" dirty="0">
                <a:solidFill>
                  <a:srgbClr val="FF0000"/>
                </a:solidFill>
              </a:rPr>
              <a:t>Deep understanding of </a:t>
            </a:r>
            <a:br>
              <a:rPr lang="en-GB" dirty="0">
                <a:solidFill>
                  <a:srgbClr val="FF0000"/>
                </a:solidFill>
              </a:rPr>
            </a:br>
            <a:r>
              <a:rPr lang="en-GB" dirty="0">
                <a:solidFill>
                  <a:srgbClr val="FF0000"/>
                </a:solidFill>
              </a:rPr>
              <a:t>dataset</a:t>
            </a:r>
          </a:p>
          <a:p>
            <a:pPr lvl="1"/>
            <a:endParaRPr lang="en-GB" dirty="0"/>
          </a:p>
          <a:p>
            <a:r>
              <a:rPr lang="en-GB" dirty="0"/>
              <a:t>Mechanism-based</a:t>
            </a:r>
          </a:p>
          <a:p>
            <a:pPr lvl="1"/>
            <a:r>
              <a:rPr lang="en-GB" dirty="0"/>
              <a:t>Competing TSs (b) and (c)</a:t>
            </a:r>
          </a:p>
          <a:p>
            <a:pPr lvl="1"/>
            <a:r>
              <a:rPr lang="en-GB" dirty="0">
                <a:solidFill>
                  <a:srgbClr val="00B050"/>
                </a:solidFill>
              </a:rPr>
              <a:t>Outstanding performance for selectivity</a:t>
            </a:r>
          </a:p>
          <a:p>
            <a:pPr lvl="1"/>
            <a:r>
              <a:rPr lang="en-GB" dirty="0">
                <a:solidFill>
                  <a:srgbClr val="FF0000"/>
                </a:solidFill>
              </a:rPr>
              <a:t>Knowledge about TS and mechanism</a:t>
            </a:r>
          </a:p>
          <a:p>
            <a:pPr lvl="1"/>
            <a:r>
              <a:rPr lang="en-GB" dirty="0">
                <a:solidFill>
                  <a:srgbClr val="FF0000"/>
                </a:solidFill>
              </a:rPr>
              <a:t>Very specific</a:t>
            </a:r>
          </a:p>
          <a:p>
            <a:pPr lvl="1"/>
            <a:endParaRPr lang="nl-NL" dirty="0"/>
          </a:p>
        </p:txBody>
      </p:sp>
      <p:sp>
        <p:nvSpPr>
          <p:cNvPr id="4" name="Slide Number Placeholder 3">
            <a:extLst>
              <a:ext uri="{FF2B5EF4-FFF2-40B4-BE49-F238E27FC236}">
                <a16:creationId xmlns:a16="http://schemas.microsoft.com/office/drawing/2014/main" id="{2342505A-BEFE-72E3-1CEF-B6553EF74E4B}"/>
              </a:ext>
            </a:extLst>
          </p:cNvPr>
          <p:cNvSpPr>
            <a:spLocks noGrp="1"/>
          </p:cNvSpPr>
          <p:nvPr>
            <p:ph type="sldNum" sz="quarter" idx="12"/>
          </p:nvPr>
        </p:nvSpPr>
        <p:spPr/>
        <p:txBody>
          <a:bodyPr/>
          <a:lstStyle/>
          <a:p>
            <a:fld id="{699835BB-1066-4949-B131-03ACD54D854F}" type="slidenum">
              <a:rPr lang="en-US" smtClean="0"/>
              <a:t>5</a:t>
            </a:fld>
            <a:endParaRPr lang="en-US"/>
          </a:p>
        </p:txBody>
      </p:sp>
      <p:pic>
        <p:nvPicPr>
          <p:cNvPr id="6" name="Picture 5" descr="A screenshot of a computer&#10;&#10;Description automatically generated">
            <a:extLst>
              <a:ext uri="{FF2B5EF4-FFF2-40B4-BE49-F238E27FC236}">
                <a16:creationId xmlns:a16="http://schemas.microsoft.com/office/drawing/2014/main" id="{02D1B4BA-4827-30D6-1F74-440E15BFE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954" y="876650"/>
            <a:ext cx="6423075" cy="4370889"/>
          </a:xfrm>
          <a:prstGeom prst="rect">
            <a:avLst/>
          </a:prstGeom>
        </p:spPr>
      </p:pic>
      <p:sp>
        <p:nvSpPr>
          <p:cNvPr id="5" name="TextBox 4">
            <a:extLst>
              <a:ext uri="{FF2B5EF4-FFF2-40B4-BE49-F238E27FC236}">
                <a16:creationId xmlns:a16="http://schemas.microsoft.com/office/drawing/2014/main" id="{E52D8D74-0C94-E927-A31D-B1E741B5B3AE}"/>
              </a:ext>
            </a:extLst>
          </p:cNvPr>
          <p:cNvSpPr txBox="1"/>
          <p:nvPr/>
        </p:nvSpPr>
        <p:spPr>
          <a:xfrm>
            <a:off x="3346882" y="6496053"/>
            <a:ext cx="8703853" cy="307777"/>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Kalikadien, Mirza, Najl Hossaini, </a:t>
            </a:r>
            <a:r>
              <a:rPr lang="en-GB" sz="1400" dirty="0" err="1">
                <a:latin typeface="Arial" panose="020B0604020202020204" pitchFamily="34" charset="0"/>
                <a:cs typeface="Arial" panose="020B0604020202020204" pitchFamily="34" charset="0"/>
              </a:rPr>
              <a:t>Sreenithya</a:t>
            </a:r>
            <a:r>
              <a:rPr lang="en-GB" sz="1400" dirty="0">
                <a:latin typeface="Arial" panose="020B0604020202020204" pitchFamily="34" charset="0"/>
                <a:cs typeface="Arial" panose="020B0604020202020204" pitchFamily="34" charset="0"/>
              </a:rPr>
              <a:t>, Pidko, </a:t>
            </a:r>
            <a:r>
              <a:rPr lang="en-GB" sz="1400" i="1" dirty="0" err="1">
                <a:latin typeface="Arial" panose="020B0604020202020204" pitchFamily="34" charset="0"/>
                <a:cs typeface="Arial" panose="020B0604020202020204" pitchFamily="34" charset="0"/>
              </a:rPr>
              <a:t>ChemPlusChem</a:t>
            </a:r>
            <a:r>
              <a:rPr lang="en-GB" sz="1400" dirty="0">
                <a:latin typeface="Arial" panose="020B0604020202020204" pitchFamily="34" charset="0"/>
                <a:cs typeface="Arial" panose="020B0604020202020204" pitchFamily="34" charset="0"/>
              </a:rPr>
              <a:t> </a:t>
            </a:r>
            <a:r>
              <a:rPr lang="en-GB" sz="1400" b="1" dirty="0">
                <a:latin typeface="Arial" panose="020B0604020202020204" pitchFamily="34" charset="0"/>
                <a:cs typeface="Arial" panose="020B0604020202020204" pitchFamily="34" charset="0"/>
              </a:rPr>
              <a:t>2024</a:t>
            </a:r>
            <a:r>
              <a:rPr lang="en-GB" sz="1400" dirty="0">
                <a:latin typeface="Arial" panose="020B0604020202020204" pitchFamily="34" charset="0"/>
                <a:cs typeface="Arial" panose="020B0604020202020204" pitchFamily="34" charset="0"/>
              </a:rPr>
              <a:t>, e202300702</a:t>
            </a:r>
            <a:endParaRPr lang="en-US" sz="1400" dirty="0">
              <a:latin typeface="Arial" panose="020B0604020202020204" pitchFamily="34" charset="0"/>
              <a:cs typeface="Arial" panose="020B0604020202020204" pitchFamily="34" charset="0"/>
            </a:endParaRPr>
          </a:p>
        </p:txBody>
      </p:sp>
      <p:pic>
        <p:nvPicPr>
          <p:cNvPr id="7" name="Picture 6" descr="A qr code with a piece of paper&#10;&#10;Description automatically generated">
            <a:extLst>
              <a:ext uri="{FF2B5EF4-FFF2-40B4-BE49-F238E27FC236}">
                <a16:creationId xmlns:a16="http://schemas.microsoft.com/office/drawing/2014/main" id="{42F3F31C-0AD7-8DAB-9999-A4C3CBFEC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4612" y="4929374"/>
            <a:ext cx="1576123" cy="1576123"/>
          </a:xfrm>
          <a:prstGeom prst="rect">
            <a:avLst/>
          </a:prstGeom>
        </p:spPr>
      </p:pic>
    </p:spTree>
    <p:extLst>
      <p:ext uri="{BB962C8B-B14F-4D97-AF65-F5344CB8AC3E}">
        <p14:creationId xmlns:p14="http://schemas.microsoft.com/office/powerpoint/2010/main" val="240130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79F6-0554-52D2-9F46-A2870671CAD1}"/>
              </a:ext>
            </a:extLst>
          </p:cNvPr>
          <p:cNvSpPr>
            <a:spLocks noGrp="1"/>
          </p:cNvSpPr>
          <p:nvPr>
            <p:ph type="title"/>
          </p:nvPr>
        </p:nvSpPr>
        <p:spPr/>
        <p:txBody>
          <a:bodyPr/>
          <a:lstStyle/>
          <a:p>
            <a:r>
              <a:rPr lang="en-GB" dirty="0"/>
              <a:t>Automation for computational catalysis</a:t>
            </a:r>
            <a:endParaRPr lang="nl-NL" dirty="0"/>
          </a:p>
        </p:txBody>
      </p:sp>
      <p:pic>
        <p:nvPicPr>
          <p:cNvPr id="13" name="Content Placeholder 12" descr="A logo of a company&#10;&#10;Description automatically generated">
            <a:extLst>
              <a:ext uri="{FF2B5EF4-FFF2-40B4-BE49-F238E27FC236}">
                <a16:creationId xmlns:a16="http://schemas.microsoft.com/office/drawing/2014/main" id="{89DF4B1A-1527-42FD-821D-2F2898AC79D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84765" y="4940233"/>
            <a:ext cx="2221664" cy="1110832"/>
          </a:xfrm>
        </p:spPr>
      </p:pic>
      <p:sp>
        <p:nvSpPr>
          <p:cNvPr id="4" name="Slide Number Placeholder 3">
            <a:extLst>
              <a:ext uri="{FF2B5EF4-FFF2-40B4-BE49-F238E27FC236}">
                <a16:creationId xmlns:a16="http://schemas.microsoft.com/office/drawing/2014/main" id="{C01A2F0C-24D0-1406-965F-072A8C2A587D}"/>
              </a:ext>
            </a:extLst>
          </p:cNvPr>
          <p:cNvSpPr>
            <a:spLocks noGrp="1"/>
          </p:cNvSpPr>
          <p:nvPr>
            <p:ph type="sldNum" sz="quarter" idx="12"/>
          </p:nvPr>
        </p:nvSpPr>
        <p:spPr/>
        <p:txBody>
          <a:bodyPr/>
          <a:lstStyle/>
          <a:p>
            <a:fld id="{699835BB-1066-4949-B131-03ACD54D854F}" type="slidenum">
              <a:rPr lang="en-US" smtClean="0"/>
              <a:t>6</a:t>
            </a:fld>
            <a:endParaRPr lang="en-US"/>
          </a:p>
        </p:txBody>
      </p:sp>
      <p:pic>
        <p:nvPicPr>
          <p:cNvPr id="8" name="Picture 7" descr="A screenshot of a computer&#10;&#10;Description automatically generated">
            <a:extLst>
              <a:ext uri="{FF2B5EF4-FFF2-40B4-BE49-F238E27FC236}">
                <a16:creationId xmlns:a16="http://schemas.microsoft.com/office/drawing/2014/main" id="{A07F286D-6387-B526-0C03-BE6A1D2217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565"/>
          <a:stretch/>
        </p:blipFill>
        <p:spPr>
          <a:xfrm>
            <a:off x="178384" y="1362352"/>
            <a:ext cx="2063500" cy="3754101"/>
          </a:xfrm>
          <a:prstGeom prst="rect">
            <a:avLst/>
          </a:prstGeom>
        </p:spPr>
      </p:pic>
      <p:pic>
        <p:nvPicPr>
          <p:cNvPr id="12" name="Picture 11">
            <a:extLst>
              <a:ext uri="{FF2B5EF4-FFF2-40B4-BE49-F238E27FC236}">
                <a16:creationId xmlns:a16="http://schemas.microsoft.com/office/drawing/2014/main" id="{CE5D7D07-A6CF-EF65-4FC3-3CE0733836E3}"/>
              </a:ext>
            </a:extLst>
          </p:cNvPr>
          <p:cNvPicPr>
            <a:picLocks noChangeAspect="1"/>
          </p:cNvPicPr>
          <p:nvPr/>
        </p:nvPicPr>
        <p:blipFill rotWithShape="1">
          <a:blip r:embed="rId4"/>
          <a:srcRect l="74118" t="27139" b="12718"/>
          <a:stretch/>
        </p:blipFill>
        <p:spPr>
          <a:xfrm>
            <a:off x="8039997" y="5116453"/>
            <a:ext cx="1468043" cy="836382"/>
          </a:xfrm>
          <a:prstGeom prst="rect">
            <a:avLst/>
          </a:prstGeom>
        </p:spPr>
      </p:pic>
      <p:sp>
        <p:nvSpPr>
          <p:cNvPr id="5" name="TextBox 4">
            <a:extLst>
              <a:ext uri="{FF2B5EF4-FFF2-40B4-BE49-F238E27FC236}">
                <a16:creationId xmlns:a16="http://schemas.microsoft.com/office/drawing/2014/main" id="{F1A1E225-4813-FF45-DBF4-9C2B5A020EBC}"/>
              </a:ext>
            </a:extLst>
          </p:cNvPr>
          <p:cNvSpPr txBox="1"/>
          <p:nvPr/>
        </p:nvSpPr>
        <p:spPr>
          <a:xfrm>
            <a:off x="638427" y="5897775"/>
            <a:ext cx="9357829" cy="830997"/>
          </a:xfrm>
          <a:prstGeom prst="rect">
            <a:avLst/>
          </a:prstGeom>
          <a:noFill/>
        </p:spPr>
        <p:txBody>
          <a:bodyPr wrap="square" rtlCol="0">
            <a:spAutoFit/>
          </a:bodyPr>
          <a:lstStyle/>
          <a:p>
            <a:r>
              <a:rPr lang="en-GB" sz="1600" b="1" dirty="0"/>
              <a:t>MACE</a:t>
            </a:r>
            <a:r>
              <a:rPr lang="en-GB" sz="1600" dirty="0"/>
              <a:t>: Chernyshov, Pidko, </a:t>
            </a:r>
            <a:r>
              <a:rPr lang="en-GB" sz="1600" i="1" dirty="0"/>
              <a:t>JCTC </a:t>
            </a:r>
            <a:r>
              <a:rPr lang="en-GB" sz="1600" b="1" dirty="0"/>
              <a:t>2024</a:t>
            </a:r>
            <a:r>
              <a:rPr lang="en-GB" sz="1600" dirty="0"/>
              <a:t>, </a:t>
            </a:r>
            <a:r>
              <a:rPr lang="en-GB" sz="1600" i="1" dirty="0"/>
              <a:t>20</a:t>
            </a:r>
            <a:r>
              <a:rPr lang="en-GB" sz="1600" dirty="0"/>
              <a:t>, 2313</a:t>
            </a:r>
          </a:p>
          <a:p>
            <a:r>
              <a:rPr lang="en-GB" sz="1600" b="1" dirty="0" err="1"/>
              <a:t>ChemSpaX</a:t>
            </a:r>
            <a:r>
              <a:rPr lang="en-GB" sz="1600" dirty="0"/>
              <a:t>: </a:t>
            </a:r>
            <a:r>
              <a:rPr lang="en-GB" sz="1600" dirty="0">
                <a:ea typeface="Calibri" panose="020F0502020204030204" pitchFamily="34" charset="0"/>
              </a:rPr>
              <a:t>Kalikadien, Pidko, Sinha, </a:t>
            </a:r>
            <a:r>
              <a:rPr lang="en-GB" sz="1600" i="1" dirty="0">
                <a:effectLst/>
                <a:ea typeface="Calibri" panose="020F0502020204030204" pitchFamily="34" charset="0"/>
              </a:rPr>
              <a:t>Digital Discovery</a:t>
            </a:r>
            <a:r>
              <a:rPr lang="en-GB" sz="1600" dirty="0">
                <a:effectLst/>
                <a:ea typeface="Calibri" panose="020F0502020204030204" pitchFamily="34" charset="0"/>
              </a:rPr>
              <a:t> </a:t>
            </a:r>
            <a:r>
              <a:rPr lang="en-GB" sz="1600" b="1" dirty="0">
                <a:effectLst/>
                <a:ea typeface="Calibri" panose="020F0502020204030204" pitchFamily="34" charset="0"/>
              </a:rPr>
              <a:t>2022</a:t>
            </a:r>
            <a:r>
              <a:rPr lang="en-GB" sz="1600" dirty="0">
                <a:effectLst/>
                <a:ea typeface="Calibri" panose="020F0502020204030204" pitchFamily="34" charset="0"/>
              </a:rPr>
              <a:t>, </a:t>
            </a:r>
            <a:r>
              <a:rPr lang="en-GB" sz="1600" i="1" dirty="0">
                <a:effectLst/>
                <a:ea typeface="Calibri" panose="020F0502020204030204" pitchFamily="34" charset="0"/>
              </a:rPr>
              <a:t>1</a:t>
            </a:r>
            <a:r>
              <a:rPr lang="en-GB" sz="1600" dirty="0">
                <a:effectLst/>
                <a:ea typeface="Calibri" panose="020F0502020204030204" pitchFamily="34" charset="0"/>
              </a:rPr>
              <a:t>, 8</a:t>
            </a:r>
          </a:p>
          <a:p>
            <a:r>
              <a:rPr lang="en-GB" sz="1600" b="1" dirty="0" err="1"/>
              <a:t>OBeLiX</a:t>
            </a:r>
            <a:r>
              <a:rPr lang="en-GB" sz="1600" dirty="0"/>
              <a:t>: </a:t>
            </a:r>
            <a:r>
              <a:rPr lang="en-US" sz="1600" dirty="0"/>
              <a:t>Kalikadien, Mirza, Najl Hossaini, </a:t>
            </a:r>
            <a:r>
              <a:rPr lang="en-US" sz="1600" dirty="0" err="1"/>
              <a:t>Sreenithya</a:t>
            </a:r>
            <a:r>
              <a:rPr lang="en-US" sz="1600" dirty="0"/>
              <a:t>, Pidko, </a:t>
            </a:r>
            <a:r>
              <a:rPr lang="en-US" sz="1600" i="1" dirty="0" err="1"/>
              <a:t>ChemPlusChem</a:t>
            </a:r>
            <a:r>
              <a:rPr lang="en-US" sz="1600" i="1" dirty="0"/>
              <a:t> </a:t>
            </a:r>
            <a:r>
              <a:rPr lang="en-US" sz="1600" b="1" dirty="0"/>
              <a:t>2024</a:t>
            </a:r>
            <a:r>
              <a:rPr lang="en-US" sz="1600" dirty="0"/>
              <a:t>, e202300702</a:t>
            </a:r>
            <a:endParaRPr lang="en-GB" sz="1600" b="1" dirty="0"/>
          </a:p>
        </p:txBody>
      </p:sp>
      <p:pic>
        <p:nvPicPr>
          <p:cNvPr id="6" name="Content Placeholder 4">
            <a:extLst>
              <a:ext uri="{FF2B5EF4-FFF2-40B4-BE49-F238E27FC236}">
                <a16:creationId xmlns:a16="http://schemas.microsoft.com/office/drawing/2014/main" id="{75F5BEAB-4C92-1C3F-8BBD-E2A7034030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39" y="630519"/>
            <a:ext cx="1885188" cy="1885188"/>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E31E72B6-75AB-4DDB-E360-54F0F2A5E3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35" r="42879"/>
          <a:stretch/>
        </p:blipFill>
        <p:spPr>
          <a:xfrm>
            <a:off x="2241884" y="1362351"/>
            <a:ext cx="4697078" cy="3754101"/>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7F9DC743-5C61-B0A5-905D-58A7B2DB4D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121" r="-700"/>
          <a:stretch/>
        </p:blipFill>
        <p:spPr>
          <a:xfrm>
            <a:off x="6938962" y="1362351"/>
            <a:ext cx="5157788" cy="3754101"/>
          </a:xfrm>
          <a:prstGeom prst="rect">
            <a:avLst/>
          </a:prstGeom>
        </p:spPr>
      </p:pic>
    </p:spTree>
    <p:extLst>
      <p:ext uri="{BB962C8B-B14F-4D97-AF65-F5344CB8AC3E}">
        <p14:creationId xmlns:p14="http://schemas.microsoft.com/office/powerpoint/2010/main" val="93491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4CF7222-E99C-039D-2841-F8D3B7538A4B}"/>
              </a:ext>
            </a:extLst>
          </p:cNvPr>
          <p:cNvSpPr/>
          <p:nvPr/>
        </p:nvSpPr>
        <p:spPr>
          <a:xfrm>
            <a:off x="8625211" y="1990306"/>
            <a:ext cx="3226982" cy="472030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B76E62E-F9C9-7D4B-3A82-360CF6DAA7D8}"/>
              </a:ext>
            </a:extLst>
          </p:cNvPr>
          <p:cNvSpPr txBox="1"/>
          <p:nvPr/>
        </p:nvSpPr>
        <p:spPr>
          <a:xfrm>
            <a:off x="8625211" y="1990304"/>
            <a:ext cx="3226982" cy="4801314"/>
          </a:xfrm>
          <a:prstGeom prst="rect">
            <a:avLst/>
          </a:prstGeom>
          <a:noFill/>
        </p:spPr>
        <p:txBody>
          <a:bodyPr wrap="square" rtlCol="0">
            <a:spAutoFit/>
          </a:bodyPr>
          <a:lstStyle/>
          <a:p>
            <a:pPr algn="ctr"/>
            <a:r>
              <a:rPr lang="en-GB" b="1" dirty="0">
                <a:latin typeface="Myriad Pro" panose="020B0503030403090204" pitchFamily="34" charset="0"/>
              </a:rPr>
              <a:t>Descriptors</a:t>
            </a:r>
          </a:p>
          <a:p>
            <a:pPr marL="285750" indent="-285750">
              <a:buFontTx/>
              <a:buChar char="-"/>
            </a:pPr>
            <a:r>
              <a:rPr lang="en-GB" b="1" dirty="0">
                <a:latin typeface="Myriad Pro" panose="020B0503030403090204" pitchFamily="34" charset="0"/>
              </a:rPr>
              <a:t>Geometric/steric</a:t>
            </a:r>
          </a:p>
          <a:p>
            <a:pPr marL="742950" lvl="1" indent="-285750">
              <a:buFontTx/>
              <a:buChar char="-"/>
            </a:pPr>
            <a:r>
              <a:rPr lang="en-GB" dirty="0">
                <a:latin typeface="Myriad Pro" panose="020B0503030403090204" pitchFamily="34" charset="0"/>
              </a:rPr>
              <a:t>Bond distances</a:t>
            </a:r>
          </a:p>
          <a:p>
            <a:pPr marL="742950" lvl="1" indent="-285750">
              <a:buFontTx/>
              <a:buChar char="-"/>
            </a:pPr>
            <a:r>
              <a:rPr lang="en-GB" dirty="0">
                <a:latin typeface="Myriad Pro" panose="020B0503030403090204" pitchFamily="34" charset="0"/>
              </a:rPr>
              <a:t>Cone angle</a:t>
            </a:r>
          </a:p>
          <a:p>
            <a:pPr marL="742950" lvl="1" indent="-285750">
              <a:buFontTx/>
              <a:buChar char="-"/>
            </a:pPr>
            <a:r>
              <a:rPr lang="en-GB" dirty="0">
                <a:latin typeface="Myriad Pro" panose="020B0503030403090204" pitchFamily="34" charset="0"/>
              </a:rPr>
              <a:t>Bite angle</a:t>
            </a:r>
          </a:p>
          <a:p>
            <a:pPr marL="742950" lvl="1" indent="-285750">
              <a:buFontTx/>
              <a:buChar char="-"/>
            </a:pPr>
            <a:r>
              <a:rPr lang="en-GB" dirty="0">
                <a:latin typeface="Myriad Pro" panose="020B0503030403090204" pitchFamily="34" charset="0"/>
              </a:rPr>
              <a:t>Buried volumes</a:t>
            </a:r>
          </a:p>
          <a:p>
            <a:pPr marL="742950" lvl="1" indent="-285750">
              <a:buFontTx/>
              <a:buChar char="-"/>
            </a:pPr>
            <a:r>
              <a:rPr lang="en-GB" dirty="0">
                <a:latin typeface="Myriad Pro" panose="020B0503030403090204" pitchFamily="34" charset="0"/>
              </a:rPr>
              <a:t>…</a:t>
            </a:r>
          </a:p>
          <a:p>
            <a:pPr marL="285750" indent="-285750">
              <a:buFontTx/>
              <a:buChar char="-"/>
            </a:pPr>
            <a:r>
              <a:rPr lang="en-GB" b="1" dirty="0">
                <a:latin typeface="Myriad Pro" panose="020B0503030403090204" pitchFamily="34" charset="0"/>
              </a:rPr>
              <a:t>Electronic/thermodynamic</a:t>
            </a:r>
          </a:p>
          <a:p>
            <a:pPr marL="742950" lvl="1" indent="-285750">
              <a:buFontTx/>
              <a:buChar char="-"/>
            </a:pPr>
            <a:r>
              <a:rPr lang="en-GB" dirty="0">
                <a:latin typeface="Myriad Pro" panose="020B0503030403090204" pitchFamily="34" charset="0"/>
              </a:rPr>
              <a:t>NBO charges</a:t>
            </a:r>
          </a:p>
          <a:p>
            <a:pPr marL="742950" lvl="1" indent="-285750">
              <a:buFontTx/>
              <a:buChar char="-"/>
            </a:pPr>
            <a:r>
              <a:rPr lang="en-GB" dirty="0" err="1">
                <a:latin typeface="Myriad Pro" panose="020B0503030403090204" pitchFamily="34" charset="0"/>
              </a:rPr>
              <a:t>Mulliken</a:t>
            </a:r>
            <a:r>
              <a:rPr lang="en-GB" dirty="0">
                <a:latin typeface="Myriad Pro" panose="020B0503030403090204" pitchFamily="34" charset="0"/>
              </a:rPr>
              <a:t> charges</a:t>
            </a:r>
          </a:p>
          <a:p>
            <a:pPr marL="742950" lvl="1" indent="-285750">
              <a:buFontTx/>
              <a:buChar char="-"/>
            </a:pPr>
            <a:r>
              <a:rPr lang="en-GB" dirty="0">
                <a:latin typeface="Myriad Pro" panose="020B0503030403090204" pitchFamily="34" charset="0"/>
              </a:rPr>
              <a:t>Lone pair occupancies</a:t>
            </a:r>
          </a:p>
          <a:p>
            <a:pPr marL="742950" lvl="1" indent="-285750">
              <a:buFontTx/>
              <a:buChar char="-"/>
            </a:pPr>
            <a:r>
              <a:rPr lang="en-GB" dirty="0">
                <a:latin typeface="Myriad Pro" panose="020B0503030403090204" pitchFamily="34" charset="0"/>
              </a:rPr>
              <a:t>(Anti)bonding orbital occupancies</a:t>
            </a:r>
          </a:p>
          <a:p>
            <a:pPr marL="742950" lvl="1" indent="-285750">
              <a:buFontTx/>
              <a:buChar char="-"/>
            </a:pPr>
            <a:r>
              <a:rPr lang="en-GB" dirty="0">
                <a:latin typeface="Myriad Pro" panose="020B0503030403090204" pitchFamily="34" charset="0"/>
              </a:rPr>
              <a:t>Dipole</a:t>
            </a:r>
          </a:p>
          <a:p>
            <a:pPr marL="742950" lvl="1" indent="-285750">
              <a:buFontTx/>
              <a:buChar char="-"/>
            </a:pPr>
            <a:r>
              <a:rPr lang="en-GB" dirty="0">
                <a:latin typeface="Myriad Pro" panose="020B0503030403090204" pitchFamily="34" charset="0"/>
              </a:rPr>
              <a:t>HOMO</a:t>
            </a:r>
          </a:p>
          <a:p>
            <a:pPr marL="742950" lvl="1" indent="-285750">
              <a:buFontTx/>
              <a:buChar char="-"/>
            </a:pPr>
            <a:r>
              <a:rPr lang="en-GB" dirty="0">
                <a:latin typeface="Myriad Pro" panose="020B0503030403090204" pitchFamily="34" charset="0"/>
              </a:rPr>
              <a:t>LUMO</a:t>
            </a:r>
          </a:p>
          <a:p>
            <a:pPr marL="742950" lvl="1" indent="-285750">
              <a:buFontTx/>
              <a:buChar char="-"/>
            </a:pPr>
            <a:r>
              <a:rPr lang="en-GB" dirty="0">
                <a:latin typeface="Myriad Pro" panose="020B0503030403090204" pitchFamily="34" charset="0"/>
              </a:rPr>
              <a:t>…</a:t>
            </a:r>
            <a:endParaRPr lang="nl-NL" dirty="0">
              <a:latin typeface="Myriad Pro" panose="020B0503030403090204" pitchFamily="34" charset="0"/>
            </a:endParaRPr>
          </a:p>
        </p:txBody>
      </p:sp>
      <p:sp>
        <p:nvSpPr>
          <p:cNvPr id="7" name="Rectangle 6">
            <a:extLst>
              <a:ext uri="{FF2B5EF4-FFF2-40B4-BE49-F238E27FC236}">
                <a16:creationId xmlns:a16="http://schemas.microsoft.com/office/drawing/2014/main" id="{125CE4AF-942D-F582-071E-289C3A809F95}"/>
              </a:ext>
            </a:extLst>
          </p:cNvPr>
          <p:cNvSpPr/>
          <p:nvPr/>
        </p:nvSpPr>
        <p:spPr>
          <a:xfrm>
            <a:off x="427024" y="2040398"/>
            <a:ext cx="4612830" cy="268783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From the lab notebook to computer</a:t>
            </a:r>
          </a:p>
        </p:txBody>
      </p:sp>
      <p:sp>
        <p:nvSpPr>
          <p:cNvPr id="4" name="Slide Number Placeholder 3"/>
          <p:cNvSpPr>
            <a:spLocks noGrp="1"/>
          </p:cNvSpPr>
          <p:nvPr>
            <p:ph type="sldNum" sz="quarter" idx="12"/>
          </p:nvPr>
        </p:nvSpPr>
        <p:spPr/>
        <p:txBody>
          <a:bodyPr/>
          <a:lstStyle/>
          <a:p>
            <a:fld id="{699835BB-1066-4949-B131-03ACD54D854F}" type="slidenum">
              <a:rPr lang="en-US" smtClean="0"/>
              <a:t>7</a:t>
            </a:fld>
            <a:endParaRPr lang="en-US"/>
          </a:p>
        </p:txBody>
      </p:sp>
      <p:sp>
        <p:nvSpPr>
          <p:cNvPr id="5" name="TextBox 4"/>
          <p:cNvSpPr txBox="1"/>
          <p:nvPr/>
        </p:nvSpPr>
        <p:spPr>
          <a:xfrm>
            <a:off x="5952199" y="2955757"/>
            <a:ext cx="1860344" cy="36933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latin typeface="Myriad Pro" panose="020B0503030403090204" pitchFamily="34" charset="0"/>
              </a:rPr>
              <a:t>OBELIX</a:t>
            </a:r>
          </a:p>
        </p:txBody>
      </p:sp>
      <p:pic>
        <p:nvPicPr>
          <p:cNvPr id="5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498" y="625130"/>
            <a:ext cx="1415269" cy="141526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2095" t="29128" r="37105" b="13578"/>
          <a:stretch/>
        </p:blipFill>
        <p:spPr>
          <a:xfrm>
            <a:off x="5908431" y="1222131"/>
            <a:ext cx="1169377" cy="1776046"/>
          </a:xfrm>
          <a:prstGeom prst="rect">
            <a:avLst/>
          </a:prstGeom>
        </p:spPr>
      </p:pic>
      <p:sp>
        <p:nvSpPr>
          <p:cNvPr id="25" name="TextBox 24">
            <a:extLst>
              <a:ext uri="{FF2B5EF4-FFF2-40B4-BE49-F238E27FC236}">
                <a16:creationId xmlns:a16="http://schemas.microsoft.com/office/drawing/2014/main" id="{96E7A7A4-A86C-ABB6-4AC6-D40858D6FF65}"/>
              </a:ext>
            </a:extLst>
          </p:cNvPr>
          <p:cNvSpPr txBox="1"/>
          <p:nvPr/>
        </p:nvSpPr>
        <p:spPr>
          <a:xfrm>
            <a:off x="1055034" y="2067023"/>
            <a:ext cx="3356811"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b="1" dirty="0">
                <a:latin typeface="Myriad Pro" panose="020B0503030403090204" pitchFamily="34" charset="0"/>
              </a:rPr>
              <a:t>Building blocks or structures</a:t>
            </a:r>
            <a:endParaRPr lang="en-US" b="1" dirty="0">
              <a:latin typeface="Myriad Pro" panose="020B0503030403090204" pitchFamily="34" charset="0"/>
            </a:endParaRPr>
          </a:p>
        </p:txBody>
      </p:sp>
      <p:sp>
        <p:nvSpPr>
          <p:cNvPr id="27" name="Rectangle 26">
            <a:extLst>
              <a:ext uri="{FF2B5EF4-FFF2-40B4-BE49-F238E27FC236}">
                <a16:creationId xmlns:a16="http://schemas.microsoft.com/office/drawing/2014/main" id="{EE7DE03D-20B6-53D6-0AB7-1C803AF74950}"/>
              </a:ext>
            </a:extLst>
          </p:cNvPr>
          <p:cNvSpPr/>
          <p:nvPr/>
        </p:nvSpPr>
        <p:spPr>
          <a:xfrm>
            <a:off x="9601378" y="883925"/>
            <a:ext cx="1359262" cy="5012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C6949252-6645-BD68-27E6-3C6211F633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5834" y="976228"/>
            <a:ext cx="1270351" cy="316634"/>
          </a:xfrm>
          <a:prstGeom prst="rect">
            <a:avLst/>
          </a:prstGeom>
        </p:spPr>
      </p:pic>
      <p:pic>
        <p:nvPicPr>
          <p:cNvPr id="29" name="Picture 28">
            <a:extLst>
              <a:ext uri="{FF2B5EF4-FFF2-40B4-BE49-F238E27FC236}">
                <a16:creationId xmlns:a16="http://schemas.microsoft.com/office/drawing/2014/main" id="{F5E04C13-8AB4-C7B7-BFAC-DAAC8F5086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22092" y="1123289"/>
            <a:ext cx="397947" cy="397947"/>
          </a:xfrm>
          <a:prstGeom prst="rect">
            <a:avLst/>
          </a:prstGeom>
        </p:spPr>
      </p:pic>
      <p:pic>
        <p:nvPicPr>
          <p:cNvPr id="30" name="Picture 29">
            <a:extLst>
              <a:ext uri="{FF2B5EF4-FFF2-40B4-BE49-F238E27FC236}">
                <a16:creationId xmlns:a16="http://schemas.microsoft.com/office/drawing/2014/main" id="{BF8D39A6-BB21-C281-59DF-CFE0C90D0AD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7753" l="0" r="97753"/>
                    </a14:imgEffect>
                  </a14:imgLayer>
                </a14:imgProps>
              </a:ext>
              <a:ext uri="{28A0092B-C50C-407E-A947-70E740481C1C}">
                <a14:useLocalDpi xmlns:a14="http://schemas.microsoft.com/office/drawing/2010/main" val="0"/>
              </a:ext>
            </a:extLst>
          </a:blip>
          <a:stretch>
            <a:fillRect/>
          </a:stretch>
        </p:blipFill>
        <p:spPr>
          <a:xfrm>
            <a:off x="11110576" y="897011"/>
            <a:ext cx="341689" cy="341689"/>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4D9DD401-77C3-7D68-47F1-6E41A75611D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39028" b="69908"/>
          <a:stretch/>
        </p:blipFill>
        <p:spPr>
          <a:xfrm>
            <a:off x="4755881" y="4224081"/>
            <a:ext cx="3851671" cy="2687831"/>
          </a:xfrm>
          <a:prstGeom prst="rect">
            <a:avLst/>
          </a:prstGeom>
        </p:spPr>
      </p:pic>
      <p:pic>
        <p:nvPicPr>
          <p:cNvPr id="8" name="Picture 7">
            <a:extLst>
              <a:ext uri="{FF2B5EF4-FFF2-40B4-BE49-F238E27FC236}">
                <a16:creationId xmlns:a16="http://schemas.microsoft.com/office/drawing/2014/main" id="{B9C5DEA1-4191-A639-7898-9D67AB136B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9009" y="2462979"/>
            <a:ext cx="1215292" cy="1234281"/>
          </a:xfrm>
          <a:prstGeom prst="rect">
            <a:avLst/>
          </a:prstGeom>
        </p:spPr>
      </p:pic>
      <p:pic>
        <p:nvPicPr>
          <p:cNvPr id="14" name="Picture 13">
            <a:extLst>
              <a:ext uri="{FF2B5EF4-FFF2-40B4-BE49-F238E27FC236}">
                <a16:creationId xmlns:a16="http://schemas.microsoft.com/office/drawing/2014/main" id="{0CA1F218-8CE7-D1ED-0A15-8DDA813DB88F}"/>
              </a:ext>
            </a:extLst>
          </p:cNvPr>
          <p:cNvPicPr>
            <a:picLocks noChangeAspect="1"/>
          </p:cNvPicPr>
          <p:nvPr/>
        </p:nvPicPr>
        <p:blipFill>
          <a:blip r:embed="rId11"/>
          <a:stretch>
            <a:fillRect/>
          </a:stretch>
        </p:blipFill>
        <p:spPr>
          <a:xfrm>
            <a:off x="3591404" y="2716857"/>
            <a:ext cx="1475187" cy="1457197"/>
          </a:xfrm>
          <a:prstGeom prst="rect">
            <a:avLst/>
          </a:prstGeom>
        </p:spPr>
      </p:pic>
      <p:pic>
        <p:nvPicPr>
          <p:cNvPr id="15" name="Picture 14">
            <a:extLst>
              <a:ext uri="{FF2B5EF4-FFF2-40B4-BE49-F238E27FC236}">
                <a16:creationId xmlns:a16="http://schemas.microsoft.com/office/drawing/2014/main" id="{5F157514-53C0-E179-EDEE-21133B6098B0}"/>
              </a:ext>
            </a:extLst>
          </p:cNvPr>
          <p:cNvPicPr>
            <a:picLocks noChangeAspect="1"/>
          </p:cNvPicPr>
          <p:nvPr/>
        </p:nvPicPr>
        <p:blipFill>
          <a:blip r:embed="rId12"/>
          <a:stretch>
            <a:fillRect/>
          </a:stretch>
        </p:blipFill>
        <p:spPr>
          <a:xfrm>
            <a:off x="2060638" y="2491012"/>
            <a:ext cx="1469190" cy="929489"/>
          </a:xfrm>
          <a:prstGeom prst="rect">
            <a:avLst/>
          </a:prstGeom>
        </p:spPr>
      </p:pic>
      <p:pic>
        <p:nvPicPr>
          <p:cNvPr id="16" name="Picture 15" descr="A picture containing indoor, accessory, scissors, toggle&#10;&#10;Description automatically generated">
            <a:extLst>
              <a:ext uri="{FF2B5EF4-FFF2-40B4-BE49-F238E27FC236}">
                <a16:creationId xmlns:a16="http://schemas.microsoft.com/office/drawing/2014/main" id="{46CBAD2F-5938-B7DE-ADEA-0C27F10671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82330" y="3402439"/>
            <a:ext cx="1588958" cy="1220196"/>
          </a:xfrm>
          <a:prstGeom prst="rect">
            <a:avLst/>
          </a:prstGeom>
        </p:spPr>
      </p:pic>
      <p:sp>
        <p:nvSpPr>
          <p:cNvPr id="17" name="Right Arrow 20">
            <a:extLst>
              <a:ext uri="{FF2B5EF4-FFF2-40B4-BE49-F238E27FC236}">
                <a16:creationId xmlns:a16="http://schemas.microsoft.com/office/drawing/2014/main" id="{AB67D256-2000-9D25-FD9E-5BA605BD2AE3}"/>
              </a:ext>
            </a:extLst>
          </p:cNvPr>
          <p:cNvSpPr/>
          <p:nvPr/>
        </p:nvSpPr>
        <p:spPr>
          <a:xfrm>
            <a:off x="5187427" y="2931800"/>
            <a:ext cx="606669" cy="465992"/>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ight Arrow 29">
            <a:extLst>
              <a:ext uri="{FF2B5EF4-FFF2-40B4-BE49-F238E27FC236}">
                <a16:creationId xmlns:a16="http://schemas.microsoft.com/office/drawing/2014/main" id="{1F972C70-DF87-E092-342E-B19842D10097}"/>
              </a:ext>
            </a:extLst>
          </p:cNvPr>
          <p:cNvSpPr/>
          <p:nvPr/>
        </p:nvSpPr>
        <p:spPr>
          <a:xfrm>
            <a:off x="7926771" y="2931800"/>
            <a:ext cx="606669" cy="465992"/>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1" name="Content Placeholder 4">
            <a:extLst>
              <a:ext uri="{FF2B5EF4-FFF2-40B4-BE49-F238E27FC236}">
                <a16:creationId xmlns:a16="http://schemas.microsoft.com/office/drawing/2014/main" id="{0CA3FC92-6813-2E9B-4BD8-D824D6EE6739}"/>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0420" b="44466" l="29485" r="39361"/>
                    </a14:imgEffect>
                  </a14:imgLayer>
                </a14:imgProps>
              </a:ext>
              <a:ext uri="{28A0092B-C50C-407E-A947-70E740481C1C}">
                <a14:useLocalDpi xmlns:a14="http://schemas.microsoft.com/office/drawing/2010/main" val="0"/>
              </a:ext>
            </a:extLst>
          </a:blip>
          <a:srcRect l="29243" t="20156" r="60120" b="54611"/>
          <a:stretch/>
        </p:blipFill>
        <p:spPr>
          <a:xfrm>
            <a:off x="4328997" y="3898816"/>
            <a:ext cx="647023" cy="767399"/>
          </a:xfrm>
          <a:prstGeom prst="rect">
            <a:avLst/>
          </a:prstGeom>
        </p:spPr>
      </p:pic>
      <p:pic>
        <p:nvPicPr>
          <p:cNvPr id="22" name="Picture 21">
            <a:extLst>
              <a:ext uri="{FF2B5EF4-FFF2-40B4-BE49-F238E27FC236}">
                <a16:creationId xmlns:a16="http://schemas.microsoft.com/office/drawing/2014/main" id="{4AEF6B56-CDAA-72A5-C156-E00ECA5503C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71037" r="37582"/>
          <a:stretch/>
        </p:blipFill>
        <p:spPr>
          <a:xfrm>
            <a:off x="533930" y="4010970"/>
            <a:ext cx="1206376" cy="611665"/>
          </a:xfrm>
          <a:prstGeom prst="rect">
            <a:avLst/>
          </a:prstGeom>
        </p:spPr>
      </p:pic>
    </p:spTree>
    <p:extLst>
      <p:ext uri="{BB962C8B-B14F-4D97-AF65-F5344CB8AC3E}">
        <p14:creationId xmlns:p14="http://schemas.microsoft.com/office/powerpoint/2010/main" val="56562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yriad Pro"/>
              </a:rPr>
              <a:t>Our first attempt: HTE + ML</a:t>
            </a:r>
            <a:endParaRPr lang="en-US" dirty="0"/>
          </a:p>
        </p:txBody>
      </p:sp>
      <p:sp>
        <p:nvSpPr>
          <p:cNvPr id="4" name="Slide Number Placeholder 3"/>
          <p:cNvSpPr>
            <a:spLocks noGrp="1"/>
          </p:cNvSpPr>
          <p:nvPr>
            <p:ph type="sldNum" sz="quarter" idx="12"/>
          </p:nvPr>
        </p:nvSpPr>
        <p:spPr/>
        <p:txBody>
          <a:bodyPr/>
          <a:lstStyle/>
          <a:p>
            <a:fld id="{699835BB-1066-4949-B131-03ACD54D854F}" type="slidenum">
              <a:rPr lang="en-US" smtClean="0"/>
              <a:t>8</a:t>
            </a:fld>
            <a:endParaRPr lang="en-US"/>
          </a:p>
        </p:txBody>
      </p:sp>
    </p:spTree>
    <p:extLst>
      <p:ext uri="{BB962C8B-B14F-4D97-AF65-F5344CB8AC3E}">
        <p14:creationId xmlns:p14="http://schemas.microsoft.com/office/powerpoint/2010/main" val="4252838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83CB-CA14-221A-1330-58F863AAD819}"/>
              </a:ext>
            </a:extLst>
          </p:cNvPr>
          <p:cNvSpPr>
            <a:spLocks noGrp="1"/>
          </p:cNvSpPr>
          <p:nvPr>
            <p:ph type="title"/>
          </p:nvPr>
        </p:nvSpPr>
        <p:spPr/>
        <p:txBody>
          <a:bodyPr/>
          <a:lstStyle/>
          <a:p>
            <a:r>
              <a:rPr lang="en-GB" dirty="0"/>
              <a:t>Our first attempt – HTE + ML</a:t>
            </a:r>
            <a:endParaRPr lang="nl-NL" dirty="0"/>
          </a:p>
        </p:txBody>
      </p:sp>
      <p:sp>
        <p:nvSpPr>
          <p:cNvPr id="3" name="Content Placeholder 2">
            <a:extLst>
              <a:ext uri="{FF2B5EF4-FFF2-40B4-BE49-F238E27FC236}">
                <a16:creationId xmlns:a16="http://schemas.microsoft.com/office/drawing/2014/main" id="{73F52C3A-2182-7407-2A87-09834AA57B6B}"/>
              </a:ext>
            </a:extLst>
          </p:cNvPr>
          <p:cNvSpPr>
            <a:spLocks noGrp="1"/>
          </p:cNvSpPr>
          <p:nvPr>
            <p:ph idx="1"/>
          </p:nvPr>
        </p:nvSpPr>
        <p:spPr/>
        <p:txBody>
          <a:bodyPr/>
          <a:lstStyle/>
          <a:p>
            <a:r>
              <a:rPr lang="en-GB" dirty="0"/>
              <a:t>Can the machine learn the important features of chemistry and extrapolate to new ligands or substrates?</a:t>
            </a:r>
            <a:endParaRPr lang="nl-NL" dirty="0"/>
          </a:p>
        </p:txBody>
      </p:sp>
      <p:sp>
        <p:nvSpPr>
          <p:cNvPr id="4" name="Slide Number Placeholder 3">
            <a:extLst>
              <a:ext uri="{FF2B5EF4-FFF2-40B4-BE49-F238E27FC236}">
                <a16:creationId xmlns:a16="http://schemas.microsoft.com/office/drawing/2014/main" id="{F26F10B1-E346-A295-4F30-525DC452226E}"/>
              </a:ext>
            </a:extLst>
          </p:cNvPr>
          <p:cNvSpPr>
            <a:spLocks noGrp="1"/>
          </p:cNvSpPr>
          <p:nvPr>
            <p:ph type="sldNum" sz="quarter" idx="12"/>
          </p:nvPr>
        </p:nvSpPr>
        <p:spPr/>
        <p:txBody>
          <a:bodyPr/>
          <a:lstStyle/>
          <a:p>
            <a:fld id="{699835BB-1066-4949-B131-03ACD54D854F}" type="slidenum">
              <a:rPr lang="en-US" smtClean="0"/>
              <a:t>9</a:t>
            </a:fld>
            <a:endParaRPr lang="en-US"/>
          </a:p>
        </p:txBody>
      </p:sp>
      <p:pic>
        <p:nvPicPr>
          <p:cNvPr id="7" name="Picture 6" descr="A person in a suit&#10;&#10;Description automatically generated">
            <a:extLst>
              <a:ext uri="{FF2B5EF4-FFF2-40B4-BE49-F238E27FC236}">
                <a16:creationId xmlns:a16="http://schemas.microsoft.com/office/drawing/2014/main" id="{FD862DB5-CA15-23B8-C87C-8A4F306FF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9664" y="1492031"/>
            <a:ext cx="2782761" cy="1793335"/>
          </a:xfrm>
          <a:prstGeom prst="rect">
            <a:avLst/>
          </a:prstGeom>
        </p:spPr>
      </p:pic>
      <p:grpSp>
        <p:nvGrpSpPr>
          <p:cNvPr id="16" name="Group 15">
            <a:extLst>
              <a:ext uri="{FF2B5EF4-FFF2-40B4-BE49-F238E27FC236}">
                <a16:creationId xmlns:a16="http://schemas.microsoft.com/office/drawing/2014/main" id="{79F1AC2A-448A-D995-6F27-83FC33625B0D}"/>
              </a:ext>
            </a:extLst>
          </p:cNvPr>
          <p:cNvGrpSpPr/>
          <p:nvPr/>
        </p:nvGrpSpPr>
        <p:grpSpPr>
          <a:xfrm>
            <a:off x="449701" y="3333919"/>
            <a:ext cx="11292597" cy="1325440"/>
            <a:chOff x="823543" y="3333919"/>
            <a:chExt cx="11292597" cy="1325440"/>
          </a:xfrm>
        </p:grpSpPr>
        <p:sp>
          <p:nvSpPr>
            <p:cNvPr id="17" name="Rectangle 16">
              <a:extLst>
                <a:ext uri="{FF2B5EF4-FFF2-40B4-BE49-F238E27FC236}">
                  <a16:creationId xmlns:a16="http://schemas.microsoft.com/office/drawing/2014/main" id="{77557E43-701C-24F5-353D-ABB4F9601410}"/>
                </a:ext>
              </a:extLst>
            </p:cNvPr>
            <p:cNvSpPr/>
            <p:nvPr/>
          </p:nvSpPr>
          <p:spPr>
            <a:xfrm>
              <a:off x="823543" y="3333919"/>
              <a:ext cx="2292257" cy="12991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yriad Pro" panose="020B0503030403090204" pitchFamily="34" charset="0"/>
                </a:rPr>
                <a:t>24 catalysts</a:t>
              </a:r>
            </a:p>
            <a:p>
              <a:pPr algn="ctr"/>
              <a:r>
                <a:rPr lang="en-GB" dirty="0">
                  <a:solidFill>
                    <a:schemeClr val="tx1"/>
                  </a:solidFill>
                  <a:latin typeface="Myriad Pro" panose="020B0503030403090204" pitchFamily="34" charset="0"/>
                </a:rPr>
                <a:t>12 bases</a:t>
              </a:r>
            </a:p>
            <a:p>
              <a:pPr algn="ctr"/>
              <a:r>
                <a:rPr lang="en-GB" dirty="0">
                  <a:solidFill>
                    <a:schemeClr val="tx1"/>
                  </a:solidFill>
                  <a:latin typeface="Myriad Pro" panose="020B0503030403090204" pitchFamily="34" charset="0"/>
                </a:rPr>
                <a:t>12 solvents</a:t>
              </a:r>
            </a:p>
          </p:txBody>
        </p:sp>
        <p:sp>
          <p:nvSpPr>
            <p:cNvPr id="18" name="Rectangle 17">
              <a:extLst>
                <a:ext uri="{FF2B5EF4-FFF2-40B4-BE49-F238E27FC236}">
                  <a16:creationId xmlns:a16="http://schemas.microsoft.com/office/drawing/2014/main" id="{3D486838-8FE1-16FF-3C80-ED0BF259A25D}"/>
                </a:ext>
              </a:extLst>
            </p:cNvPr>
            <p:cNvSpPr/>
            <p:nvPr/>
          </p:nvSpPr>
          <p:spPr>
            <a:xfrm>
              <a:off x="3722469" y="3567869"/>
              <a:ext cx="1428263" cy="809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yriad Pro" panose="020B0503030403090204" pitchFamily="34" charset="0"/>
                </a:rPr>
                <a:t>&gt; 3000 experiments</a:t>
              </a:r>
            </a:p>
          </p:txBody>
        </p:sp>
        <p:sp>
          <p:nvSpPr>
            <p:cNvPr id="19" name="Rectangle 18">
              <a:extLst>
                <a:ext uri="{FF2B5EF4-FFF2-40B4-BE49-F238E27FC236}">
                  <a16:creationId xmlns:a16="http://schemas.microsoft.com/office/drawing/2014/main" id="{44DB097F-2DF8-FD1D-1CD3-8F74D6625485}"/>
                </a:ext>
              </a:extLst>
            </p:cNvPr>
            <p:cNvSpPr/>
            <p:nvPr/>
          </p:nvSpPr>
          <p:spPr>
            <a:xfrm>
              <a:off x="5757401" y="3360212"/>
              <a:ext cx="2292257" cy="12991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yriad Pro" panose="020B0503030403090204" pitchFamily="34" charset="0"/>
                </a:rPr>
                <a:t>Temperature</a:t>
              </a:r>
            </a:p>
            <a:p>
              <a:pPr algn="ctr"/>
              <a:r>
                <a:rPr lang="en-GB" dirty="0">
                  <a:solidFill>
                    <a:schemeClr val="tx1"/>
                  </a:solidFill>
                  <a:latin typeface="Myriad Pro" panose="020B0503030403090204" pitchFamily="34" charset="0"/>
                </a:rPr>
                <a:t>Ratio coupling</a:t>
              </a:r>
            </a:p>
            <a:p>
              <a:pPr algn="ctr"/>
              <a:r>
                <a:rPr lang="en-GB" dirty="0">
                  <a:solidFill>
                    <a:schemeClr val="tx1"/>
                  </a:solidFill>
                  <a:latin typeface="Myriad Pro" panose="020B0503030403090204" pitchFamily="34" charset="0"/>
                </a:rPr>
                <a:t>Coupling partners</a:t>
              </a:r>
            </a:p>
            <a:p>
              <a:pPr algn="ctr"/>
              <a:r>
                <a:rPr lang="en-GB" dirty="0">
                  <a:solidFill>
                    <a:schemeClr val="tx1"/>
                  </a:solidFill>
                  <a:latin typeface="Myriad Pro" panose="020B0503030403090204" pitchFamily="34" charset="0"/>
                </a:rPr>
                <a:t>Amount of base</a:t>
              </a:r>
            </a:p>
          </p:txBody>
        </p:sp>
        <p:sp>
          <p:nvSpPr>
            <p:cNvPr id="20" name="Rectangle 19">
              <a:extLst>
                <a:ext uri="{FF2B5EF4-FFF2-40B4-BE49-F238E27FC236}">
                  <a16:creationId xmlns:a16="http://schemas.microsoft.com/office/drawing/2014/main" id="{CA523BF3-67FC-6A76-EDC5-1999564ED64A}"/>
                </a:ext>
              </a:extLst>
            </p:cNvPr>
            <p:cNvSpPr/>
            <p:nvPr/>
          </p:nvSpPr>
          <p:spPr>
            <a:xfrm>
              <a:off x="8654636" y="3605047"/>
              <a:ext cx="1428263" cy="809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yriad Pro" panose="020B0503030403090204" pitchFamily="34" charset="0"/>
                </a:rPr>
                <a:t>&gt; 24000 experiments</a:t>
              </a:r>
            </a:p>
          </p:txBody>
        </p:sp>
        <p:sp>
          <p:nvSpPr>
            <p:cNvPr id="21" name="Right Arrow 11">
              <a:extLst>
                <a:ext uri="{FF2B5EF4-FFF2-40B4-BE49-F238E27FC236}">
                  <a16:creationId xmlns:a16="http://schemas.microsoft.com/office/drawing/2014/main" id="{3A7970AE-AC3E-3B00-1878-FB84E104A1C1}"/>
                </a:ext>
              </a:extLst>
            </p:cNvPr>
            <p:cNvSpPr/>
            <p:nvPr/>
          </p:nvSpPr>
          <p:spPr>
            <a:xfrm>
              <a:off x="3115800" y="3783082"/>
              <a:ext cx="606669" cy="465992"/>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ight Arrow 12">
              <a:extLst>
                <a:ext uri="{FF2B5EF4-FFF2-40B4-BE49-F238E27FC236}">
                  <a16:creationId xmlns:a16="http://schemas.microsoft.com/office/drawing/2014/main" id="{7DFA78DD-6403-EFCC-7B23-230A88CB757D}"/>
                </a:ext>
              </a:extLst>
            </p:cNvPr>
            <p:cNvSpPr/>
            <p:nvPr/>
          </p:nvSpPr>
          <p:spPr>
            <a:xfrm>
              <a:off x="5152423" y="3776790"/>
              <a:ext cx="606669" cy="465992"/>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ight Arrow 13">
              <a:extLst>
                <a:ext uri="{FF2B5EF4-FFF2-40B4-BE49-F238E27FC236}">
                  <a16:creationId xmlns:a16="http://schemas.microsoft.com/office/drawing/2014/main" id="{C531849E-3090-4B02-9157-36AD7230CAF5}"/>
                </a:ext>
              </a:extLst>
            </p:cNvPr>
            <p:cNvSpPr/>
            <p:nvPr/>
          </p:nvSpPr>
          <p:spPr>
            <a:xfrm>
              <a:off x="8049658" y="3776790"/>
              <a:ext cx="606669" cy="465992"/>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8A366F-5C4A-EB62-8485-CDCB062E969E}"/>
                </a:ext>
              </a:extLst>
            </p:cNvPr>
            <p:cNvSpPr/>
            <p:nvPr/>
          </p:nvSpPr>
          <p:spPr>
            <a:xfrm>
              <a:off x="10687877" y="3605047"/>
              <a:ext cx="1428263" cy="809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yriad Pro" panose="020B0503030403090204" pitchFamily="34" charset="0"/>
                </a:rPr>
                <a:t>Hits for further research</a:t>
              </a:r>
            </a:p>
          </p:txBody>
        </p:sp>
        <p:sp>
          <p:nvSpPr>
            <p:cNvPr id="25" name="Right Arrow 13">
              <a:extLst>
                <a:ext uri="{FF2B5EF4-FFF2-40B4-BE49-F238E27FC236}">
                  <a16:creationId xmlns:a16="http://schemas.microsoft.com/office/drawing/2014/main" id="{6CBA0A69-824E-D00F-204E-ED917CF1298F}"/>
                </a:ext>
              </a:extLst>
            </p:cNvPr>
            <p:cNvSpPr/>
            <p:nvPr/>
          </p:nvSpPr>
          <p:spPr>
            <a:xfrm>
              <a:off x="10082899" y="3776790"/>
              <a:ext cx="606669" cy="465992"/>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C139BDAC-6BAC-9138-430E-4CC22F3AD4CC}"/>
              </a:ext>
            </a:extLst>
          </p:cNvPr>
          <p:cNvGrpSpPr/>
          <p:nvPr/>
        </p:nvGrpSpPr>
        <p:grpSpPr>
          <a:xfrm>
            <a:off x="1488209" y="5323730"/>
            <a:ext cx="9215583" cy="1314648"/>
            <a:chOff x="829733" y="5323730"/>
            <a:chExt cx="9215583" cy="1314648"/>
          </a:xfrm>
        </p:grpSpPr>
        <p:sp>
          <p:nvSpPr>
            <p:cNvPr id="27" name="Rectangle 26">
              <a:extLst>
                <a:ext uri="{FF2B5EF4-FFF2-40B4-BE49-F238E27FC236}">
                  <a16:creationId xmlns:a16="http://schemas.microsoft.com/office/drawing/2014/main" id="{84E6006E-2A63-18A4-86CF-A718E1C39F15}"/>
                </a:ext>
              </a:extLst>
            </p:cNvPr>
            <p:cNvSpPr/>
            <p:nvPr/>
          </p:nvSpPr>
          <p:spPr>
            <a:xfrm>
              <a:off x="829733" y="5323730"/>
              <a:ext cx="2292257" cy="12991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yriad Pro" panose="020B0503030403090204" pitchFamily="34" charset="0"/>
                </a:rPr>
                <a:t>24 catalysts</a:t>
              </a:r>
            </a:p>
            <a:p>
              <a:pPr algn="ctr"/>
              <a:r>
                <a:rPr lang="en-GB" dirty="0">
                  <a:solidFill>
                    <a:schemeClr val="tx1"/>
                  </a:solidFill>
                  <a:latin typeface="Myriad Pro" panose="020B0503030403090204" pitchFamily="34" charset="0"/>
                </a:rPr>
                <a:t>12 bases</a:t>
              </a:r>
            </a:p>
            <a:p>
              <a:pPr algn="ctr"/>
              <a:r>
                <a:rPr lang="en-GB" dirty="0">
                  <a:solidFill>
                    <a:schemeClr val="tx1"/>
                  </a:solidFill>
                  <a:latin typeface="Myriad Pro" panose="020B0503030403090204" pitchFamily="34" charset="0"/>
                </a:rPr>
                <a:t>12 solvents</a:t>
              </a:r>
            </a:p>
          </p:txBody>
        </p:sp>
        <p:sp>
          <p:nvSpPr>
            <p:cNvPr id="28" name="Rectangle 27">
              <a:extLst>
                <a:ext uri="{FF2B5EF4-FFF2-40B4-BE49-F238E27FC236}">
                  <a16:creationId xmlns:a16="http://schemas.microsoft.com/office/drawing/2014/main" id="{5AB491E2-3AD7-700D-11BD-983A43731BB1}"/>
                </a:ext>
              </a:extLst>
            </p:cNvPr>
            <p:cNvSpPr/>
            <p:nvPr/>
          </p:nvSpPr>
          <p:spPr>
            <a:xfrm>
              <a:off x="6583812" y="5579257"/>
              <a:ext cx="1428263" cy="809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yriad Pro" panose="020B0503030403090204" pitchFamily="34" charset="0"/>
                </a:rPr>
                <a:t>&lt; 100 experiments</a:t>
              </a:r>
            </a:p>
          </p:txBody>
        </p:sp>
        <p:sp>
          <p:nvSpPr>
            <p:cNvPr id="29" name="Rectangle 28">
              <a:extLst>
                <a:ext uri="{FF2B5EF4-FFF2-40B4-BE49-F238E27FC236}">
                  <a16:creationId xmlns:a16="http://schemas.microsoft.com/office/drawing/2014/main" id="{683EAB8F-57CD-209C-6B60-15E15A2A9C2B}"/>
                </a:ext>
              </a:extLst>
            </p:cNvPr>
            <p:cNvSpPr/>
            <p:nvPr/>
          </p:nvSpPr>
          <p:spPr>
            <a:xfrm>
              <a:off x="8617053" y="5579257"/>
              <a:ext cx="1428263" cy="809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Myriad Pro" panose="020B0503030403090204" pitchFamily="34" charset="0"/>
                </a:rPr>
                <a:t>Hits for further research</a:t>
              </a:r>
            </a:p>
          </p:txBody>
        </p:sp>
        <p:sp>
          <p:nvSpPr>
            <p:cNvPr id="30" name="Right Arrow 11">
              <a:extLst>
                <a:ext uri="{FF2B5EF4-FFF2-40B4-BE49-F238E27FC236}">
                  <a16:creationId xmlns:a16="http://schemas.microsoft.com/office/drawing/2014/main" id="{8C7FA235-BC50-8293-5052-C247358DFD28}"/>
                </a:ext>
              </a:extLst>
            </p:cNvPr>
            <p:cNvSpPr/>
            <p:nvPr/>
          </p:nvSpPr>
          <p:spPr>
            <a:xfrm>
              <a:off x="3121990" y="5772893"/>
              <a:ext cx="606669" cy="465992"/>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Right Arrow 12">
              <a:extLst>
                <a:ext uri="{FF2B5EF4-FFF2-40B4-BE49-F238E27FC236}">
                  <a16:creationId xmlns:a16="http://schemas.microsoft.com/office/drawing/2014/main" id="{0902D4B0-72C1-D69C-0087-A10EDE6E6C63}"/>
                </a:ext>
              </a:extLst>
            </p:cNvPr>
            <p:cNvSpPr/>
            <p:nvPr/>
          </p:nvSpPr>
          <p:spPr>
            <a:xfrm>
              <a:off x="5985291" y="5777817"/>
              <a:ext cx="606669" cy="465992"/>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ight Arrow 13">
              <a:extLst>
                <a:ext uri="{FF2B5EF4-FFF2-40B4-BE49-F238E27FC236}">
                  <a16:creationId xmlns:a16="http://schemas.microsoft.com/office/drawing/2014/main" id="{943D67DC-DD9F-C72A-A665-4B6B776F324C}"/>
                </a:ext>
              </a:extLst>
            </p:cNvPr>
            <p:cNvSpPr/>
            <p:nvPr/>
          </p:nvSpPr>
          <p:spPr>
            <a:xfrm>
              <a:off x="8012075" y="5751000"/>
              <a:ext cx="606669" cy="465992"/>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1C242FF5-E11D-06F3-A5A4-866FF129FC2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9138" y1="33420" x2="29138" y2="33420"/>
                          <a14:foregroundMark x1="35345" y1="27202" x2="35345" y2="27202"/>
                          <a14:foregroundMark x1="31897" y1="25130" x2="31897" y2="25130"/>
                          <a14:foregroundMark x1="30345" y1="25648" x2="30345" y2="25648"/>
                          <a14:foregroundMark x1="30345" y1="25648" x2="30345" y2="25648"/>
                          <a14:foregroundMark x1="29828" y1="38083" x2="29828" y2="38083"/>
                          <a14:foregroundMark x1="29828" y1="42487" x2="29828" y2="44819"/>
                          <a14:foregroundMark x1="29828" y1="53368" x2="29828" y2="54663"/>
                          <a14:foregroundMark x1="29828" y1="56477" x2="29828" y2="56477"/>
                          <a14:foregroundMark x1="29828" y1="56995" x2="30345" y2="58808"/>
                          <a14:foregroundMark x1="35690" y1="60881" x2="39310" y2="58808"/>
                          <a14:foregroundMark x1="40345" y1="58808" x2="40345" y2="58808"/>
                          <a14:foregroundMark x1="42759" y1="58031" x2="46034" y2="58031"/>
                          <a14:foregroundMark x1="51379" y1="56477" x2="52586" y2="56477"/>
                          <a14:foregroundMark x1="57586" y1="54922" x2="59483" y2="54922"/>
                          <a14:foregroundMark x1="63793" y1="54922" x2="63793" y2="54922"/>
                          <a14:foregroundMark x1="63793" y1="54922" x2="63793" y2="54922"/>
                          <a14:foregroundMark x1="64655" y1="53368" x2="64655" y2="53368"/>
                          <a14:foregroundMark x1="64655" y1="59845" x2="64655" y2="60881"/>
                          <a14:foregroundMark x1="60690" y1="62435" x2="60690" y2="62435"/>
                          <a14:foregroundMark x1="54138" y1="61399" x2="54138" y2="61399"/>
                          <a14:foregroundMark x1="54138" y1="61399" x2="54138" y2="61399"/>
                          <a14:foregroundMark x1="50000" y1="51813" x2="50000" y2="51813"/>
                          <a14:foregroundMark x1="49483" y1="50000" x2="48448" y2="47668"/>
                          <a14:foregroundMark x1="44310" y1="41710" x2="44310" y2="41710"/>
                          <a14:foregroundMark x1="38448" y1="38083" x2="38448" y2="38083"/>
                          <a14:foregroundMark x1="38448" y1="38083" x2="38448" y2="38083"/>
                          <a14:foregroundMark x1="35345" y1="35751" x2="35345" y2="35751"/>
                          <a14:foregroundMark x1="35345" y1="35751" x2="35345" y2="35751"/>
                          <a14:foregroundMark x1="34138" y1="34715" x2="34138" y2="34715"/>
                          <a14:foregroundMark x1="32241" y1="33420" x2="32241" y2="33420"/>
                          <a14:foregroundMark x1="32414" y1="45596" x2="32414" y2="45596"/>
                          <a14:foregroundMark x1="32241" y1="40155" x2="32241" y2="40155"/>
                          <a14:foregroundMark x1="31724" y1="39378" x2="31379" y2="38083"/>
                          <a14:foregroundMark x1="31379" y1="36269" x2="31379" y2="34715"/>
                          <a14:foregroundMark x1="31897" y1="28756" x2="31897" y2="28756"/>
                          <a14:foregroundMark x1="31897" y1="27461" x2="31897" y2="27461"/>
                          <a14:foregroundMark x1="33621" y1="25648" x2="33621" y2="25648"/>
                          <a14:foregroundMark x1="43966" y1="25907" x2="47069" y2="25907"/>
                          <a14:foregroundMark x1="48448" y1="25907" x2="48448" y2="25907"/>
                          <a14:foregroundMark x1="48966" y1="26425" x2="49655" y2="28756"/>
                          <a14:foregroundMark x1="50345" y1="29534" x2="50345" y2="29534"/>
                          <a14:foregroundMark x1="52586" y1="29793" x2="54138" y2="29793"/>
                          <a14:foregroundMark x1="54655" y1="29793" x2="54655" y2="29793"/>
                          <a14:foregroundMark x1="58621" y1="27202" x2="58621" y2="27202"/>
                          <a14:foregroundMark x1="58621" y1="27202" x2="58621" y2="27202"/>
                          <a14:foregroundMark x1="58621" y1="27202" x2="58621" y2="27202"/>
                          <a14:foregroundMark x1="58966" y1="27202" x2="58966" y2="27202"/>
                          <a14:foregroundMark x1="60690" y1="27202" x2="60690" y2="27202"/>
                          <a14:foregroundMark x1="61034" y1="27202" x2="62069" y2="27202"/>
                          <a14:foregroundMark x1="62759" y1="27979" x2="62759" y2="27979"/>
                          <a14:foregroundMark x1="63793" y1="29016" x2="63793" y2="29016"/>
                          <a14:foregroundMark x1="64310" y1="29534" x2="64310" y2="29534"/>
                          <a14:foregroundMark x1="55172" y1="55440" x2="55172" y2="55440"/>
                          <a14:foregroundMark x1="47069" y1="56218" x2="47069" y2="56218"/>
                          <a14:foregroundMark x1="37414" y1="56218" x2="37414" y2="56218"/>
                          <a14:foregroundMark x1="41379" y1="56218" x2="41379" y2="56218"/>
                          <a14:foregroundMark x1="35345" y1="56218" x2="35345" y2="56218"/>
                          <a14:foregroundMark x1="36207" y1="31088" x2="36207" y2="31088"/>
                          <a14:foregroundMark x1="38448" y1="29016" x2="38448" y2="29016"/>
                          <a14:foregroundMark x1="34138" y1="40155" x2="34138" y2="40155"/>
                          <a14:foregroundMark x1="54655" y1="29534" x2="54655" y2="29534"/>
                          <a14:foregroundMark x1="37241" y1="36269" x2="37241" y2="36269"/>
                          <a14:foregroundMark x1="31207" y1="57254" x2="31207" y2="57254"/>
                          <a14:foregroundMark x1="32241" y1="56477" x2="32241" y2="56477"/>
                          <a14:foregroundMark x1="46552" y1="74352" x2="46552" y2="74352"/>
                        </a14:backgroundRemoval>
                      </a14:imgEffect>
                    </a14:imgLayer>
                  </a14:imgProps>
                </a:ext>
                <a:ext uri="{28A0092B-C50C-407E-A947-70E740481C1C}">
                  <a14:useLocalDpi xmlns:a14="http://schemas.microsoft.com/office/drawing/2010/main" val="0"/>
                </a:ext>
              </a:extLst>
            </a:blip>
            <a:srcRect l="11599" t="20855" r="10293" b="20659"/>
            <a:stretch/>
          </p:blipFill>
          <p:spPr>
            <a:xfrm>
              <a:off x="3659394" y="5400377"/>
              <a:ext cx="2484310" cy="1238001"/>
            </a:xfrm>
            <a:prstGeom prst="rect">
              <a:avLst/>
            </a:prstGeom>
          </p:spPr>
        </p:pic>
      </p:grpSp>
      <p:sp>
        <p:nvSpPr>
          <p:cNvPr id="34" name="TextBox 33">
            <a:extLst>
              <a:ext uri="{FF2B5EF4-FFF2-40B4-BE49-F238E27FC236}">
                <a16:creationId xmlns:a16="http://schemas.microsoft.com/office/drawing/2014/main" id="{E1B9C8B1-C63C-7C13-E140-7DB9AD0052DE}"/>
              </a:ext>
            </a:extLst>
          </p:cNvPr>
          <p:cNvSpPr txBox="1"/>
          <p:nvPr/>
        </p:nvSpPr>
        <p:spPr>
          <a:xfrm>
            <a:off x="4453689" y="2916034"/>
            <a:ext cx="3284621" cy="369332"/>
          </a:xfrm>
          <a:prstGeom prst="rect">
            <a:avLst/>
          </a:prstGeom>
          <a:noFill/>
        </p:spPr>
        <p:txBody>
          <a:bodyPr wrap="square" rtlCol="0">
            <a:spAutoFit/>
          </a:bodyPr>
          <a:lstStyle/>
          <a:p>
            <a:pPr algn="ctr"/>
            <a:r>
              <a:rPr lang="en-GB" dirty="0">
                <a:latin typeface="Myriad Pro" panose="020B0503030403090204" pitchFamily="34" charset="0"/>
              </a:rPr>
              <a:t>Combinatorial approach</a:t>
            </a:r>
            <a:endParaRPr lang="en-US" b="1" dirty="0">
              <a:latin typeface="Myriad Pro" panose="020B0503030403090204" pitchFamily="34" charset="0"/>
            </a:endParaRPr>
          </a:p>
        </p:txBody>
      </p:sp>
      <p:sp>
        <p:nvSpPr>
          <p:cNvPr id="35" name="TextBox 34">
            <a:extLst>
              <a:ext uri="{FF2B5EF4-FFF2-40B4-BE49-F238E27FC236}">
                <a16:creationId xmlns:a16="http://schemas.microsoft.com/office/drawing/2014/main" id="{88EF422A-1BF2-529C-AE01-ECE5D9A88AF9}"/>
              </a:ext>
            </a:extLst>
          </p:cNvPr>
          <p:cNvSpPr txBox="1"/>
          <p:nvPr/>
        </p:nvSpPr>
        <p:spPr>
          <a:xfrm>
            <a:off x="4453690" y="4949791"/>
            <a:ext cx="3284621" cy="369332"/>
          </a:xfrm>
          <a:prstGeom prst="rect">
            <a:avLst/>
          </a:prstGeom>
          <a:noFill/>
        </p:spPr>
        <p:txBody>
          <a:bodyPr wrap="square" rtlCol="0">
            <a:spAutoFit/>
          </a:bodyPr>
          <a:lstStyle/>
          <a:p>
            <a:pPr algn="ctr"/>
            <a:r>
              <a:rPr lang="en-GB" dirty="0">
                <a:latin typeface="Myriad Pro" panose="020B0503030403090204" pitchFamily="34" charset="0"/>
              </a:rPr>
              <a:t>Predictive approach</a:t>
            </a:r>
            <a:endParaRPr lang="en-US" b="1" dirty="0">
              <a:latin typeface="Myriad Pro" panose="020B0503030403090204" pitchFamily="34" charset="0"/>
            </a:endParaRPr>
          </a:p>
        </p:txBody>
      </p:sp>
    </p:spTree>
    <p:extLst>
      <p:ext uri="{BB962C8B-B14F-4D97-AF65-F5344CB8AC3E}">
        <p14:creationId xmlns:p14="http://schemas.microsoft.com/office/powerpoint/2010/main" val="234726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theme/theme1.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3ad04c-e29f-48df-b59f-6130a65c1ee8">
      <Terms xmlns="http://schemas.microsoft.com/office/infopath/2007/PartnerControls"/>
    </lcf76f155ced4ddcb4097134ff3c332f>
    <TaxCatchAll xmlns="7da984e1-2b4c-41eb-b8c5-982d724998d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08C97F29890C41913ADCF5A52DCA3C" ma:contentTypeVersion="9" ma:contentTypeDescription="Create a new document." ma:contentTypeScope="" ma:versionID="266a384d952aaeb6261b402d55ff1b65">
  <xsd:schema xmlns:xsd="http://www.w3.org/2001/XMLSchema" xmlns:xs="http://www.w3.org/2001/XMLSchema" xmlns:p="http://schemas.microsoft.com/office/2006/metadata/properties" xmlns:ns2="433ad04c-e29f-48df-b59f-6130a65c1ee8" xmlns:ns3="7da984e1-2b4c-41eb-b8c5-982d724998da" targetNamespace="http://schemas.microsoft.com/office/2006/metadata/properties" ma:root="true" ma:fieldsID="7a0ab0fec85ab759ae8b00254682b29d" ns2:_="" ns3:_="">
    <xsd:import namespace="433ad04c-e29f-48df-b59f-6130a65c1ee8"/>
    <xsd:import namespace="7da984e1-2b4c-41eb-b8c5-982d724998d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3ad04c-e29f-48df-b59f-6130a65c1e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e82b97c-6a8a-4995-9eb5-298aced380b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a984e1-2b4c-41eb-b8c5-982d724998d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235f50d-f64c-443f-aaaa-8a5d7ed779b1}" ma:internalName="TaxCatchAll" ma:showField="CatchAllData" ma:web="7da984e1-2b4c-41eb-b8c5-982d724998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780F19-DE1D-4F3F-A830-C037939CF1CC}">
  <ds:schemaRefs>
    <ds:schemaRef ds:uri="433ad04c-e29f-48df-b59f-6130a65c1ee8"/>
    <ds:schemaRef ds:uri="7da984e1-2b4c-41eb-b8c5-982d724998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461F69B-3E8C-4870-A761-8A16556C61C9}">
  <ds:schemaRefs>
    <ds:schemaRef ds:uri="433ad04c-e29f-48df-b59f-6130a65c1ee8"/>
    <ds:schemaRef ds:uri="7da984e1-2b4c-41eb-b8c5-982d724998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7C41E6-A035-4831-9AD2-012F7593C4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5144</TotalTime>
  <Words>1569</Words>
  <Application>Microsoft Office PowerPoint</Application>
  <PresentationFormat>Widescreen</PresentationFormat>
  <Paragraphs>331</Paragraphs>
  <Slides>41</Slides>
  <Notes>11</Notes>
  <HiddenSlides>1</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49" baseType="lpstr">
      <vt:lpstr>Myriad Pro</vt:lpstr>
      <vt:lpstr>Wingdings</vt:lpstr>
      <vt:lpstr>Arial</vt:lpstr>
      <vt:lpstr>Calibri</vt:lpstr>
      <vt:lpstr>Abadi</vt:lpstr>
      <vt:lpstr>2_Office Theme</vt:lpstr>
      <vt:lpstr>2_Office Theme</vt:lpstr>
      <vt:lpstr>Acrobat Document</vt:lpstr>
      <vt:lpstr>PowerPoint Presentation</vt:lpstr>
      <vt:lpstr>Homogeneous catalysis = Molecular Inorganic Chemistry: should be easy to design! </vt:lpstr>
      <vt:lpstr>Example of metal-ligand complex</vt:lpstr>
      <vt:lpstr>Molecular definition of a catalyst</vt:lpstr>
      <vt:lpstr>Mechanism-agnostic vs. Mechanism-based approach</vt:lpstr>
      <vt:lpstr>Automation for computational catalysis</vt:lpstr>
      <vt:lpstr>From the lab notebook to computer</vt:lpstr>
      <vt:lpstr>Our first attempt: HTE + ML</vt:lpstr>
      <vt:lpstr>Our first attempt – HTE + ML</vt:lpstr>
      <vt:lpstr>Our first attempt – HTE + ML</vt:lpstr>
      <vt:lpstr>Our first attempt – HTE + ML</vt:lpstr>
      <vt:lpstr>Our first attempt – HTE + ML</vt:lpstr>
      <vt:lpstr>Our first attempt – HTE + ML</vt:lpstr>
      <vt:lpstr>Replacing general substrate template</vt:lpstr>
      <vt:lpstr>Substrate coordination – change in conformational ensemble</vt:lpstr>
      <vt:lpstr>Substrate coordination – change in conformational ensemble</vt:lpstr>
      <vt:lpstr>Substrate coordination – change in conformational ensemble</vt:lpstr>
      <vt:lpstr>Substrate coordination – change in conformational ensemble</vt:lpstr>
      <vt:lpstr>Substrate coordination – change in conformational ensemble</vt:lpstr>
      <vt:lpstr>What if stereoisomery of the metal-ligand complex comes into play?</vt:lpstr>
      <vt:lpstr>Switching arrangement of ligands – drown in data</vt:lpstr>
      <vt:lpstr>Summary</vt:lpstr>
      <vt:lpstr>Current workflow</vt:lpstr>
      <vt:lpstr>First things first</vt:lpstr>
      <vt:lpstr>OBeLiX cloning and installation</vt:lpstr>
      <vt:lpstr>OBeLiX</vt:lpstr>
      <vt:lpstr>MACE (MetAl Complexes Embedding)</vt:lpstr>
      <vt:lpstr>MACE (MetAl Complexes Embedding)</vt:lpstr>
      <vt:lpstr>ChemSpaX</vt:lpstr>
      <vt:lpstr>ChemSpaX</vt:lpstr>
      <vt:lpstr>OBeLiX flowchart</vt:lpstr>
      <vt:lpstr>OBeLiX - automated structure generation</vt:lpstr>
      <vt:lpstr>OBeLiX - Descriptor calculation</vt:lpstr>
      <vt:lpstr>OBeLiX - Descriptor calculation</vt:lpstr>
      <vt:lpstr>OBeLiX - Descriptor calculation</vt:lpstr>
      <vt:lpstr>OBeLiX - Descriptor calculation</vt:lpstr>
      <vt:lpstr>OBeLiX – Free ligand descriptor calculation</vt:lpstr>
      <vt:lpstr>OBeLiX flowchart</vt:lpstr>
      <vt:lpstr>Alternatives</vt:lpstr>
      <vt:lpstr>Summary</vt:lpstr>
      <vt:lpstr>Follow our progress!</vt:lpstr>
    </vt:vector>
  </TitlesOfParts>
  <Company>TU/e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Pidko, E.A.</dc:creator>
  <cp:lastModifiedBy>Adarsh Kalikadien</cp:lastModifiedBy>
  <cp:revision>81</cp:revision>
  <dcterms:created xsi:type="dcterms:W3CDTF">2017-03-14T16:39:47Z</dcterms:created>
  <dcterms:modified xsi:type="dcterms:W3CDTF">2024-12-02T09:35:35Z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0x010100AB08C97F29890C41913ADCF5A52DCA3C</vt:lpwstr>
  </property>
  <property fmtid="{D5CDD505-2E9C-101B-9397-08002B2CF9AE}" pid="3" name="MediaServiceImageTags">
    <vt:lpwstr/>
  </property>
</Properties>
</file>